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73" r:id="rId2"/>
    <p:sldId id="349" r:id="rId3"/>
    <p:sldId id="350" r:id="rId4"/>
    <p:sldId id="275" r:id="rId5"/>
    <p:sldId id="276" r:id="rId6"/>
    <p:sldId id="351" r:id="rId7"/>
    <p:sldId id="352" r:id="rId8"/>
    <p:sldId id="353" r:id="rId9"/>
    <p:sldId id="361" r:id="rId10"/>
    <p:sldId id="359" r:id="rId11"/>
    <p:sldId id="354" r:id="rId12"/>
    <p:sldId id="360" r:id="rId13"/>
    <p:sldId id="357" r:id="rId14"/>
    <p:sldId id="358"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326" r:id="rId33"/>
    <p:sldId id="327" r:id="rId34"/>
    <p:sldId id="328" r:id="rId35"/>
    <p:sldId id="329" r:id="rId36"/>
    <p:sldId id="330" r:id="rId37"/>
    <p:sldId id="331" r:id="rId38"/>
    <p:sldId id="364" r:id="rId39"/>
    <p:sldId id="332" r:id="rId40"/>
    <p:sldId id="333" r:id="rId41"/>
    <p:sldId id="334" r:id="rId42"/>
    <p:sldId id="335" r:id="rId43"/>
    <p:sldId id="363" r:id="rId44"/>
    <p:sldId id="336" r:id="rId45"/>
    <p:sldId id="339" r:id="rId46"/>
    <p:sldId id="340" r:id="rId47"/>
    <p:sldId id="341" r:id="rId48"/>
    <p:sldId id="342" r:id="rId49"/>
    <p:sldId id="343" r:id="rId50"/>
    <p:sldId id="344" r:id="rId51"/>
    <p:sldId id="345" r:id="rId52"/>
    <p:sldId id="346" r:id="rId53"/>
    <p:sldId id="347" r:id="rId54"/>
    <p:sldId id="348" r:id="rId55"/>
  </p:sldIdLst>
  <p:sldSz cx="9144000" cy="6858000" type="screen4x3"/>
  <p:notesSz cx="9926638" cy="6797675"/>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33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660"/>
  </p:normalViewPr>
  <p:slideViewPr>
    <p:cSldViewPr snapToGrid="0">
      <p:cViewPr>
        <p:scale>
          <a:sx n="117" d="100"/>
          <a:sy n="117" d="100"/>
        </p:scale>
        <p:origin x="-1614"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52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9F7BACDD-B80F-43E6-977F-E166E703916B}" type="datetimeFigureOut">
              <a:rPr kumimoji="1" lang="ja-JP" altLang="en-US" smtClean="0"/>
              <a:t>2017/12/11</a:t>
            </a:fld>
            <a:endParaRPr kumimoji="1" lang="ja-JP" altLang="en-US"/>
          </a:p>
        </p:txBody>
      </p:sp>
      <p:sp>
        <p:nvSpPr>
          <p:cNvPr id="4" name="フッター プレースホルダー 3"/>
          <p:cNvSpPr>
            <a:spLocks noGrp="1"/>
          </p:cNvSpPr>
          <p:nvPr>
            <p:ph type="ftr" sz="quarter" idx="2"/>
          </p:nvPr>
        </p:nvSpPr>
        <p:spPr>
          <a:xfrm>
            <a:off x="0" y="6456324"/>
            <a:ext cx="4302625" cy="340264"/>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21696" y="6456324"/>
            <a:ext cx="4302625" cy="340264"/>
          </a:xfrm>
          <a:prstGeom prst="rect">
            <a:avLst/>
          </a:prstGeom>
        </p:spPr>
        <p:txBody>
          <a:bodyPr vert="horz" lIns="91440" tIns="45720" rIns="91440" bIns="45720" rtlCol="0" anchor="b"/>
          <a:lstStyle>
            <a:lvl1pPr algn="r">
              <a:defRPr sz="1200"/>
            </a:lvl1pPr>
          </a:lstStyle>
          <a:p>
            <a:fld id="{C541DC6E-451E-40F6-B82E-FEABA794B052}" type="slidenum">
              <a:rPr kumimoji="1" lang="ja-JP" altLang="en-US" smtClean="0"/>
              <a:t>‹#›</a:t>
            </a:fld>
            <a:endParaRPr kumimoji="1" lang="ja-JP" altLang="en-US"/>
          </a:p>
        </p:txBody>
      </p:sp>
    </p:spTree>
    <p:extLst>
      <p:ext uri="{BB962C8B-B14F-4D97-AF65-F5344CB8AC3E}">
        <p14:creationId xmlns:p14="http://schemas.microsoft.com/office/powerpoint/2010/main" val="25793510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4301543" cy="33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p>
        </p:txBody>
      </p:sp>
      <p:sp>
        <p:nvSpPr>
          <p:cNvPr id="4099" name="Rectangle 3"/>
          <p:cNvSpPr>
            <a:spLocks noGrp="1" noChangeArrowheads="1"/>
          </p:cNvSpPr>
          <p:nvPr>
            <p:ph type="dt" idx="1"/>
          </p:nvPr>
        </p:nvSpPr>
        <p:spPr bwMode="auto">
          <a:xfrm>
            <a:off x="5622799" y="0"/>
            <a:ext cx="4301543" cy="33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p>
        </p:txBody>
      </p:sp>
      <p:sp>
        <p:nvSpPr>
          <p:cNvPr id="53252" name="Rectangle 4"/>
          <p:cNvSpPr>
            <a:spLocks noGrp="1" noRot="1" noChangeAspect="1" noChangeArrowheads="1" noTextEdit="1"/>
          </p:cNvSpPr>
          <p:nvPr>
            <p:ph type="sldImg" idx="2"/>
          </p:nvPr>
        </p:nvSpPr>
        <p:spPr bwMode="auto">
          <a:xfrm>
            <a:off x="3263900" y="509588"/>
            <a:ext cx="3398838" cy="25495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92665" y="3228896"/>
            <a:ext cx="7941310" cy="305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1" y="6456611"/>
            <a:ext cx="4301543" cy="33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p>
        </p:txBody>
      </p:sp>
      <p:sp>
        <p:nvSpPr>
          <p:cNvPr id="4103" name="Rectangle 7"/>
          <p:cNvSpPr>
            <a:spLocks noGrp="1" noChangeArrowheads="1"/>
          </p:cNvSpPr>
          <p:nvPr>
            <p:ph type="sldNum" sz="quarter" idx="5"/>
          </p:nvPr>
        </p:nvSpPr>
        <p:spPr bwMode="auto">
          <a:xfrm>
            <a:off x="5622799" y="6456611"/>
            <a:ext cx="4301543" cy="33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atin typeface="Arial" charset="0"/>
              </a:defRPr>
            </a:lvl1pPr>
          </a:lstStyle>
          <a:p>
            <a:pPr>
              <a:defRPr/>
            </a:pPr>
            <a:fld id="{78F8446B-E23A-4E0C-934A-44D8802D1436}" type="slidenum">
              <a:rPr lang="en-US"/>
              <a:pPr>
                <a:defRPr/>
              </a:pPr>
              <a:t>‹#›</a:t>
            </a:fld>
            <a:endParaRPr lang="en-US"/>
          </a:p>
        </p:txBody>
      </p:sp>
    </p:spTree>
    <p:extLst>
      <p:ext uri="{BB962C8B-B14F-4D97-AF65-F5344CB8AC3E}">
        <p14:creationId xmlns:p14="http://schemas.microsoft.com/office/powerpoint/2010/main" val="17089314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4A770E7-23C7-4B20-9635-74E4F4B9641A}" type="slidenum">
              <a:rPr lang="en-US" altLang="en-US"/>
              <a:pPr eaLnBrk="1" hangingPunct="1"/>
              <a:t>3</a:t>
            </a:fld>
            <a:endParaRPr lang="en-US" altLang="en-US"/>
          </a:p>
        </p:txBody>
      </p:sp>
      <p:sp>
        <p:nvSpPr>
          <p:cNvPr id="73731" name="Rectangle 2"/>
          <p:cNvSpPr>
            <a:spLocks noGrp="1" noRot="1" noChangeAspect="1" noChangeArrowheads="1" noTextEdit="1"/>
          </p:cNvSpPr>
          <p:nvPr>
            <p:ph type="sldImg"/>
          </p:nvPr>
        </p:nvSpPr>
        <p:spPr>
          <a:xfrm>
            <a:off x="3262313" y="515938"/>
            <a:ext cx="3398837" cy="2547937"/>
          </a:xfrm>
          <a:ln/>
        </p:spPr>
      </p:sp>
      <p:sp>
        <p:nvSpPr>
          <p:cNvPr id="73732"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20B5886-D96E-4283-ADF8-AA5926BDAA4F}" type="slidenum">
              <a:rPr lang="en-US" altLang="en-US"/>
              <a:pPr eaLnBrk="1" hangingPunct="1"/>
              <a:t>18</a:t>
            </a:fld>
            <a:endParaRPr lang="en-US" altLang="en-US"/>
          </a:p>
        </p:txBody>
      </p:sp>
      <p:sp>
        <p:nvSpPr>
          <p:cNvPr id="80899" name="Rectangle 2"/>
          <p:cNvSpPr>
            <a:spLocks noGrp="1" noRot="1" noChangeAspect="1" noChangeArrowheads="1" noTextEdit="1"/>
          </p:cNvSpPr>
          <p:nvPr>
            <p:ph type="sldImg"/>
          </p:nvPr>
        </p:nvSpPr>
        <p:spPr>
          <a:xfrm>
            <a:off x="3262313" y="515938"/>
            <a:ext cx="3398837" cy="2547937"/>
          </a:xfrm>
          <a:ln/>
        </p:spPr>
      </p:sp>
      <p:sp>
        <p:nvSpPr>
          <p:cNvPr id="80900"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890678B-7353-4E5B-88E9-EE949B667CEE}" type="slidenum">
              <a:rPr lang="en-US" altLang="en-US"/>
              <a:pPr eaLnBrk="1" hangingPunct="1"/>
              <a:t>19</a:t>
            </a:fld>
            <a:endParaRPr lang="en-US" altLang="en-US"/>
          </a:p>
        </p:txBody>
      </p:sp>
      <p:sp>
        <p:nvSpPr>
          <p:cNvPr id="81923" name="Rectangle 2"/>
          <p:cNvSpPr>
            <a:spLocks noGrp="1" noRot="1" noChangeAspect="1" noChangeArrowheads="1" noTextEdit="1"/>
          </p:cNvSpPr>
          <p:nvPr>
            <p:ph type="sldImg"/>
          </p:nvPr>
        </p:nvSpPr>
        <p:spPr>
          <a:xfrm>
            <a:off x="3262313" y="515938"/>
            <a:ext cx="3398837" cy="2547937"/>
          </a:xfrm>
          <a:ln/>
        </p:spPr>
      </p:sp>
      <p:sp>
        <p:nvSpPr>
          <p:cNvPr id="81924"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E9A7E8F-3673-48D3-8441-DF3F89F20E2F}" type="slidenum">
              <a:rPr lang="en-US" altLang="en-US"/>
              <a:pPr eaLnBrk="1" hangingPunct="1"/>
              <a:t>20</a:t>
            </a:fld>
            <a:endParaRPr lang="en-US" altLang="en-US"/>
          </a:p>
        </p:txBody>
      </p:sp>
      <p:sp>
        <p:nvSpPr>
          <p:cNvPr id="82947" name="Rectangle 2"/>
          <p:cNvSpPr>
            <a:spLocks noGrp="1" noRot="1" noChangeAspect="1" noChangeArrowheads="1" noTextEdit="1"/>
          </p:cNvSpPr>
          <p:nvPr>
            <p:ph type="sldImg"/>
          </p:nvPr>
        </p:nvSpPr>
        <p:spPr>
          <a:xfrm>
            <a:off x="3262313" y="515938"/>
            <a:ext cx="3398837" cy="2547937"/>
          </a:xfrm>
          <a:ln/>
        </p:spPr>
      </p:sp>
      <p:sp>
        <p:nvSpPr>
          <p:cNvPr id="82948"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7A488A7-A0B4-4839-B9E2-006701514EE4}" type="slidenum">
              <a:rPr lang="en-US" altLang="en-US"/>
              <a:pPr eaLnBrk="1" hangingPunct="1"/>
              <a:t>21</a:t>
            </a:fld>
            <a:endParaRPr lang="en-US" altLang="en-US"/>
          </a:p>
        </p:txBody>
      </p:sp>
      <p:sp>
        <p:nvSpPr>
          <p:cNvPr id="83971" name="Rectangle 2"/>
          <p:cNvSpPr>
            <a:spLocks noGrp="1" noRot="1" noChangeAspect="1" noChangeArrowheads="1" noTextEdit="1"/>
          </p:cNvSpPr>
          <p:nvPr>
            <p:ph type="sldImg"/>
          </p:nvPr>
        </p:nvSpPr>
        <p:spPr>
          <a:xfrm>
            <a:off x="3262313" y="515938"/>
            <a:ext cx="3398837" cy="2547937"/>
          </a:xfrm>
          <a:ln/>
        </p:spPr>
      </p:sp>
      <p:sp>
        <p:nvSpPr>
          <p:cNvPr id="83972"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72A97E1-7714-439C-95C0-C67F26702C05}" type="slidenum">
              <a:rPr lang="en-US" altLang="en-US"/>
              <a:pPr eaLnBrk="1" hangingPunct="1"/>
              <a:t>22</a:t>
            </a:fld>
            <a:endParaRPr lang="en-US" altLang="en-US"/>
          </a:p>
        </p:txBody>
      </p:sp>
      <p:sp>
        <p:nvSpPr>
          <p:cNvPr id="84995" name="Rectangle 2"/>
          <p:cNvSpPr>
            <a:spLocks noGrp="1" noRot="1" noChangeAspect="1" noChangeArrowheads="1" noTextEdit="1"/>
          </p:cNvSpPr>
          <p:nvPr>
            <p:ph type="sldImg"/>
          </p:nvPr>
        </p:nvSpPr>
        <p:spPr>
          <a:xfrm>
            <a:off x="3262313" y="515938"/>
            <a:ext cx="3398837" cy="2547937"/>
          </a:xfrm>
          <a:ln/>
        </p:spPr>
      </p:sp>
      <p:sp>
        <p:nvSpPr>
          <p:cNvPr id="84996"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65584B5-8F5A-4832-9EB8-865B144534AD}" type="slidenum">
              <a:rPr lang="en-US" altLang="en-US"/>
              <a:pPr eaLnBrk="1" hangingPunct="1"/>
              <a:t>23</a:t>
            </a:fld>
            <a:endParaRPr lang="en-US" altLang="en-US"/>
          </a:p>
        </p:txBody>
      </p:sp>
      <p:sp>
        <p:nvSpPr>
          <p:cNvPr id="86019" name="Rectangle 2"/>
          <p:cNvSpPr>
            <a:spLocks noGrp="1" noRot="1" noChangeAspect="1" noChangeArrowheads="1" noTextEdit="1"/>
          </p:cNvSpPr>
          <p:nvPr>
            <p:ph type="sldImg"/>
          </p:nvPr>
        </p:nvSpPr>
        <p:spPr>
          <a:xfrm>
            <a:off x="3262313" y="515938"/>
            <a:ext cx="3398837" cy="2547937"/>
          </a:xfrm>
          <a:ln/>
        </p:spPr>
      </p:sp>
      <p:sp>
        <p:nvSpPr>
          <p:cNvPr id="86020"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AC16996-4C0F-4211-BAB5-F851FFAAC641}" type="slidenum">
              <a:rPr lang="en-US" altLang="en-US"/>
              <a:pPr eaLnBrk="1" hangingPunct="1"/>
              <a:t>24</a:t>
            </a:fld>
            <a:endParaRPr lang="en-US" altLang="en-US"/>
          </a:p>
        </p:txBody>
      </p:sp>
      <p:sp>
        <p:nvSpPr>
          <p:cNvPr id="87043" name="Rectangle 2"/>
          <p:cNvSpPr>
            <a:spLocks noGrp="1" noRot="1" noChangeAspect="1" noChangeArrowheads="1" noTextEdit="1"/>
          </p:cNvSpPr>
          <p:nvPr>
            <p:ph type="sldImg"/>
          </p:nvPr>
        </p:nvSpPr>
        <p:spPr>
          <a:xfrm>
            <a:off x="3262313" y="515938"/>
            <a:ext cx="3398837" cy="2547937"/>
          </a:xfrm>
          <a:ln/>
        </p:spPr>
      </p:sp>
      <p:sp>
        <p:nvSpPr>
          <p:cNvPr id="87044"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70D6D62-7A78-4515-A5AE-0AEF73BACF67}" type="slidenum">
              <a:rPr lang="en-US" altLang="en-US"/>
              <a:pPr eaLnBrk="1" hangingPunct="1"/>
              <a:t>25</a:t>
            </a:fld>
            <a:endParaRPr lang="en-US" altLang="en-US"/>
          </a:p>
        </p:txBody>
      </p:sp>
      <p:sp>
        <p:nvSpPr>
          <p:cNvPr id="88067" name="Rectangle 2"/>
          <p:cNvSpPr>
            <a:spLocks noGrp="1" noRot="1" noChangeAspect="1" noChangeArrowheads="1" noTextEdit="1"/>
          </p:cNvSpPr>
          <p:nvPr>
            <p:ph type="sldImg"/>
          </p:nvPr>
        </p:nvSpPr>
        <p:spPr>
          <a:xfrm>
            <a:off x="3262313" y="515938"/>
            <a:ext cx="3398837" cy="2547937"/>
          </a:xfrm>
          <a:ln/>
        </p:spPr>
      </p:sp>
      <p:sp>
        <p:nvSpPr>
          <p:cNvPr id="88068"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4A4C0CC-CF1D-4D5F-8132-EAE95F371DA1}" type="slidenum">
              <a:rPr lang="en-US" altLang="en-US"/>
              <a:pPr eaLnBrk="1" hangingPunct="1"/>
              <a:t>26</a:t>
            </a:fld>
            <a:endParaRPr lang="en-US" altLang="en-US"/>
          </a:p>
        </p:txBody>
      </p:sp>
      <p:sp>
        <p:nvSpPr>
          <p:cNvPr id="89091" name="Rectangle 2"/>
          <p:cNvSpPr>
            <a:spLocks noGrp="1" noRot="1" noChangeAspect="1" noChangeArrowheads="1" noTextEdit="1"/>
          </p:cNvSpPr>
          <p:nvPr>
            <p:ph type="sldImg"/>
          </p:nvPr>
        </p:nvSpPr>
        <p:spPr>
          <a:xfrm>
            <a:off x="3262313" y="515938"/>
            <a:ext cx="3398837" cy="2547937"/>
          </a:xfrm>
          <a:ln/>
        </p:spPr>
      </p:sp>
      <p:sp>
        <p:nvSpPr>
          <p:cNvPr id="89092"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239489B-A664-4495-B381-3434C5F32EED}" type="slidenum">
              <a:rPr lang="en-US" altLang="en-US"/>
              <a:pPr eaLnBrk="1" hangingPunct="1"/>
              <a:t>27</a:t>
            </a:fld>
            <a:endParaRPr lang="en-US" altLang="en-US"/>
          </a:p>
        </p:txBody>
      </p:sp>
      <p:sp>
        <p:nvSpPr>
          <p:cNvPr id="90115" name="Rectangle 2"/>
          <p:cNvSpPr>
            <a:spLocks noGrp="1" noRot="1" noChangeAspect="1" noChangeArrowheads="1" noTextEdit="1"/>
          </p:cNvSpPr>
          <p:nvPr>
            <p:ph type="sldImg"/>
          </p:nvPr>
        </p:nvSpPr>
        <p:spPr>
          <a:xfrm>
            <a:off x="3262313" y="515938"/>
            <a:ext cx="3398837" cy="2547937"/>
          </a:xfrm>
          <a:ln/>
        </p:spPr>
      </p:sp>
      <p:sp>
        <p:nvSpPr>
          <p:cNvPr id="90116"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02C1070-560D-439B-8F91-6F69735D6B8B}" type="slidenum">
              <a:rPr lang="en-US" altLang="en-US"/>
              <a:pPr eaLnBrk="1" hangingPunct="1"/>
              <a:t>4</a:t>
            </a:fld>
            <a:endParaRPr lang="en-US" altLang="en-US"/>
          </a:p>
        </p:txBody>
      </p:sp>
      <p:sp>
        <p:nvSpPr>
          <p:cNvPr id="75779" name="Rectangle 2"/>
          <p:cNvSpPr>
            <a:spLocks noGrp="1" noRot="1" noChangeAspect="1" noChangeArrowheads="1" noTextEdit="1"/>
          </p:cNvSpPr>
          <p:nvPr>
            <p:ph type="sldImg"/>
          </p:nvPr>
        </p:nvSpPr>
        <p:spPr>
          <a:xfrm>
            <a:off x="3262313" y="515938"/>
            <a:ext cx="3398837" cy="2547937"/>
          </a:xfrm>
          <a:ln/>
        </p:spPr>
      </p:sp>
      <p:sp>
        <p:nvSpPr>
          <p:cNvPr id="75780"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585EC0B-D985-4948-977C-A96164CA3E8C}" type="slidenum">
              <a:rPr lang="en-US" altLang="en-US"/>
              <a:pPr eaLnBrk="1" hangingPunct="1"/>
              <a:t>29</a:t>
            </a:fld>
            <a:endParaRPr lang="en-US" altLang="en-US"/>
          </a:p>
        </p:txBody>
      </p:sp>
      <p:sp>
        <p:nvSpPr>
          <p:cNvPr id="91139" name="Rectangle 2"/>
          <p:cNvSpPr>
            <a:spLocks noGrp="1" noRot="1" noChangeAspect="1" noChangeArrowheads="1" noTextEdit="1"/>
          </p:cNvSpPr>
          <p:nvPr>
            <p:ph type="sldImg"/>
          </p:nvPr>
        </p:nvSpPr>
        <p:spPr>
          <a:xfrm>
            <a:off x="3262313" y="515938"/>
            <a:ext cx="3398837" cy="2547937"/>
          </a:xfrm>
          <a:ln/>
        </p:spPr>
      </p:sp>
      <p:sp>
        <p:nvSpPr>
          <p:cNvPr id="91140"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78F8446B-E23A-4E0C-934A-44D8802D1436}" type="slidenum">
              <a:rPr lang="en-US" smtClean="0"/>
              <a:pPr>
                <a:defRPr/>
              </a:pPr>
              <a:t>30</a:t>
            </a:fld>
            <a:endParaRPr lang="en-US"/>
          </a:p>
        </p:txBody>
      </p:sp>
    </p:spTree>
    <p:extLst>
      <p:ext uri="{BB962C8B-B14F-4D97-AF65-F5344CB8AC3E}">
        <p14:creationId xmlns:p14="http://schemas.microsoft.com/office/powerpoint/2010/main" val="2951353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71D2850-BC78-41AD-A661-A7E262315C72}" type="slidenum">
              <a:rPr lang="en-US" altLang="en-US"/>
              <a:pPr eaLnBrk="1" hangingPunct="1"/>
              <a:t>32</a:t>
            </a:fld>
            <a:endParaRPr lang="en-US" altLang="en-US"/>
          </a:p>
        </p:txBody>
      </p:sp>
      <p:sp>
        <p:nvSpPr>
          <p:cNvPr id="54275" name="Rectangle 2"/>
          <p:cNvSpPr>
            <a:spLocks noGrp="1" noRot="1" noChangeAspect="1" noChangeArrowheads="1" noTextEdit="1"/>
          </p:cNvSpPr>
          <p:nvPr>
            <p:ph type="sldImg"/>
          </p:nvPr>
        </p:nvSpPr>
        <p:spPr>
          <a:xfrm>
            <a:off x="3262313" y="515938"/>
            <a:ext cx="3398837" cy="2547937"/>
          </a:xfrm>
          <a:ln/>
        </p:spPr>
      </p:sp>
      <p:sp>
        <p:nvSpPr>
          <p:cNvPr id="54276"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5BBF0F6-0E8B-40A8-B0B4-509D3C421D26}" type="slidenum">
              <a:rPr lang="en-US" altLang="en-US"/>
              <a:pPr eaLnBrk="1" hangingPunct="1"/>
              <a:t>35</a:t>
            </a:fld>
            <a:endParaRPr lang="en-US" altLang="en-US"/>
          </a:p>
        </p:txBody>
      </p:sp>
      <p:sp>
        <p:nvSpPr>
          <p:cNvPr id="55299" name="Rectangle 2"/>
          <p:cNvSpPr>
            <a:spLocks noGrp="1" noRot="1" noChangeAspect="1" noChangeArrowheads="1" noTextEdit="1"/>
          </p:cNvSpPr>
          <p:nvPr>
            <p:ph type="sldImg"/>
          </p:nvPr>
        </p:nvSpPr>
        <p:spPr>
          <a:xfrm>
            <a:off x="3262313" y="515938"/>
            <a:ext cx="3398837" cy="2547937"/>
          </a:xfrm>
          <a:ln/>
        </p:spPr>
      </p:sp>
      <p:sp>
        <p:nvSpPr>
          <p:cNvPr id="55300"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82436DE-6D04-4F5D-9989-B4CC93B36A31}" type="slidenum">
              <a:rPr lang="en-US" altLang="en-US"/>
              <a:pPr eaLnBrk="1" hangingPunct="1"/>
              <a:t>39</a:t>
            </a:fld>
            <a:endParaRPr lang="en-US" altLang="en-US"/>
          </a:p>
        </p:txBody>
      </p:sp>
      <p:sp>
        <p:nvSpPr>
          <p:cNvPr id="56323" name="Rectangle 2"/>
          <p:cNvSpPr>
            <a:spLocks noGrp="1" noRot="1" noChangeAspect="1" noChangeArrowheads="1" noTextEdit="1"/>
          </p:cNvSpPr>
          <p:nvPr>
            <p:ph type="sldImg"/>
          </p:nvPr>
        </p:nvSpPr>
        <p:spPr>
          <a:xfrm>
            <a:off x="3262313" y="515938"/>
            <a:ext cx="3398837" cy="2547937"/>
          </a:xfrm>
          <a:ln/>
        </p:spPr>
      </p:sp>
      <p:sp>
        <p:nvSpPr>
          <p:cNvPr id="56324"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DC47DBA-E82C-4871-90DD-A7028447E321}" type="slidenum">
              <a:rPr lang="en-US" altLang="en-US"/>
              <a:pPr eaLnBrk="1" hangingPunct="1"/>
              <a:t>40</a:t>
            </a:fld>
            <a:endParaRPr lang="en-US" altLang="en-US"/>
          </a:p>
        </p:txBody>
      </p:sp>
      <p:sp>
        <p:nvSpPr>
          <p:cNvPr id="57347" name="Rectangle 2"/>
          <p:cNvSpPr>
            <a:spLocks noGrp="1" noRot="1" noChangeAspect="1" noChangeArrowheads="1" noTextEdit="1"/>
          </p:cNvSpPr>
          <p:nvPr>
            <p:ph type="sldImg"/>
          </p:nvPr>
        </p:nvSpPr>
        <p:spPr>
          <a:xfrm>
            <a:off x="3262313" y="515938"/>
            <a:ext cx="3398837" cy="2547937"/>
          </a:xfrm>
          <a:ln/>
        </p:spPr>
      </p:sp>
      <p:sp>
        <p:nvSpPr>
          <p:cNvPr id="57348"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F835754-7E30-4B2C-AE40-995338DEC35D}" type="slidenum">
              <a:rPr lang="en-US" altLang="en-US"/>
              <a:pPr eaLnBrk="1" hangingPunct="1"/>
              <a:t>41</a:t>
            </a:fld>
            <a:endParaRPr lang="en-US" altLang="en-US"/>
          </a:p>
        </p:txBody>
      </p:sp>
      <p:sp>
        <p:nvSpPr>
          <p:cNvPr id="58371" name="Rectangle 2"/>
          <p:cNvSpPr>
            <a:spLocks noGrp="1" noRot="1" noChangeAspect="1" noChangeArrowheads="1" noTextEdit="1"/>
          </p:cNvSpPr>
          <p:nvPr>
            <p:ph type="sldImg"/>
          </p:nvPr>
        </p:nvSpPr>
        <p:spPr>
          <a:xfrm>
            <a:off x="3262313" y="515938"/>
            <a:ext cx="3398837" cy="2547937"/>
          </a:xfrm>
          <a:ln/>
        </p:spPr>
      </p:sp>
      <p:sp>
        <p:nvSpPr>
          <p:cNvPr id="58372"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40C00F7-16F7-4771-ACFA-5B71E0929172}" type="slidenum">
              <a:rPr lang="en-US" altLang="en-US"/>
              <a:pPr eaLnBrk="1" hangingPunct="1"/>
              <a:t>42</a:t>
            </a:fld>
            <a:endParaRPr lang="en-US" altLang="en-US"/>
          </a:p>
        </p:txBody>
      </p:sp>
      <p:sp>
        <p:nvSpPr>
          <p:cNvPr id="59395" name="Rectangle 2"/>
          <p:cNvSpPr>
            <a:spLocks noGrp="1" noRot="1" noChangeAspect="1" noChangeArrowheads="1" noTextEdit="1"/>
          </p:cNvSpPr>
          <p:nvPr>
            <p:ph type="sldImg"/>
          </p:nvPr>
        </p:nvSpPr>
        <p:spPr>
          <a:xfrm>
            <a:off x="3262313" y="515938"/>
            <a:ext cx="3398837" cy="2547937"/>
          </a:xfrm>
          <a:ln/>
        </p:spPr>
      </p:sp>
      <p:sp>
        <p:nvSpPr>
          <p:cNvPr id="59396"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353635-449C-4BB4-8217-F374B4BC2B42}" type="slidenum">
              <a:rPr lang="en-US" altLang="en-US"/>
              <a:pPr eaLnBrk="1" hangingPunct="1"/>
              <a:t>44</a:t>
            </a:fld>
            <a:endParaRPr lang="en-US" altLang="en-US"/>
          </a:p>
        </p:txBody>
      </p:sp>
      <p:sp>
        <p:nvSpPr>
          <p:cNvPr id="60419" name="Rectangle 2"/>
          <p:cNvSpPr>
            <a:spLocks noGrp="1" noRot="1" noChangeAspect="1" noChangeArrowheads="1" noTextEdit="1"/>
          </p:cNvSpPr>
          <p:nvPr>
            <p:ph type="sldImg"/>
          </p:nvPr>
        </p:nvSpPr>
        <p:spPr>
          <a:xfrm>
            <a:off x="3262313" y="515938"/>
            <a:ext cx="3398837" cy="2547937"/>
          </a:xfrm>
          <a:ln/>
        </p:spPr>
      </p:sp>
      <p:sp>
        <p:nvSpPr>
          <p:cNvPr id="60420"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0830A60-6FC5-4836-9391-C9256DEFE117}" type="slidenum">
              <a:rPr lang="en-US" altLang="en-US"/>
              <a:pPr eaLnBrk="1" hangingPunct="1"/>
              <a:t>45</a:t>
            </a:fld>
            <a:endParaRPr lang="en-US" altLang="en-US"/>
          </a:p>
        </p:txBody>
      </p:sp>
      <p:sp>
        <p:nvSpPr>
          <p:cNvPr id="63491" name="Rectangle 2"/>
          <p:cNvSpPr>
            <a:spLocks noGrp="1" noRot="1" noChangeAspect="1" noChangeArrowheads="1" noTextEdit="1"/>
          </p:cNvSpPr>
          <p:nvPr>
            <p:ph type="sldImg"/>
          </p:nvPr>
        </p:nvSpPr>
        <p:spPr>
          <a:xfrm>
            <a:off x="3262313" y="515938"/>
            <a:ext cx="3398837" cy="2547937"/>
          </a:xfrm>
          <a:ln/>
        </p:spPr>
      </p:sp>
      <p:sp>
        <p:nvSpPr>
          <p:cNvPr id="63492"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98BF21C-4FD8-4DAC-A2A3-56D7E78A2212}" type="slidenum">
              <a:rPr lang="en-US" altLang="en-US"/>
              <a:pPr eaLnBrk="1" hangingPunct="1"/>
              <a:t>5</a:t>
            </a:fld>
            <a:endParaRPr lang="en-US" altLang="en-US"/>
          </a:p>
        </p:txBody>
      </p:sp>
      <p:sp>
        <p:nvSpPr>
          <p:cNvPr id="76803" name="Rectangle 2"/>
          <p:cNvSpPr>
            <a:spLocks noGrp="1" noRot="1" noChangeAspect="1" noChangeArrowheads="1" noTextEdit="1"/>
          </p:cNvSpPr>
          <p:nvPr>
            <p:ph type="sldImg"/>
          </p:nvPr>
        </p:nvSpPr>
        <p:spPr>
          <a:xfrm>
            <a:off x="3262313" y="515938"/>
            <a:ext cx="3398837" cy="2547937"/>
          </a:xfrm>
          <a:ln/>
        </p:spPr>
      </p:sp>
      <p:sp>
        <p:nvSpPr>
          <p:cNvPr id="76804"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10CEDAA-17C5-470A-8E82-24091CDD1F54}" type="slidenum">
              <a:rPr lang="en-US" altLang="en-US"/>
              <a:pPr eaLnBrk="1" hangingPunct="1"/>
              <a:t>46</a:t>
            </a:fld>
            <a:endParaRPr lang="en-US" altLang="en-US"/>
          </a:p>
        </p:txBody>
      </p:sp>
      <p:sp>
        <p:nvSpPr>
          <p:cNvPr id="64515" name="Rectangle 2"/>
          <p:cNvSpPr>
            <a:spLocks noGrp="1" noRot="1" noChangeAspect="1" noChangeArrowheads="1" noTextEdit="1"/>
          </p:cNvSpPr>
          <p:nvPr>
            <p:ph type="sldImg"/>
          </p:nvPr>
        </p:nvSpPr>
        <p:spPr>
          <a:xfrm>
            <a:off x="3262313" y="515938"/>
            <a:ext cx="3398837" cy="2547937"/>
          </a:xfrm>
          <a:ln/>
        </p:spPr>
      </p:sp>
      <p:sp>
        <p:nvSpPr>
          <p:cNvPr id="64516"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8A80380-248D-4279-BE4F-A83DD060E9B6}" type="slidenum">
              <a:rPr lang="en-US" altLang="en-US"/>
              <a:pPr eaLnBrk="1" hangingPunct="1"/>
              <a:t>47</a:t>
            </a:fld>
            <a:endParaRPr lang="en-US" altLang="en-US"/>
          </a:p>
        </p:txBody>
      </p:sp>
      <p:sp>
        <p:nvSpPr>
          <p:cNvPr id="65539" name="Rectangle 2"/>
          <p:cNvSpPr>
            <a:spLocks noGrp="1" noRot="1" noChangeAspect="1" noChangeArrowheads="1" noTextEdit="1"/>
          </p:cNvSpPr>
          <p:nvPr>
            <p:ph type="sldImg"/>
          </p:nvPr>
        </p:nvSpPr>
        <p:spPr>
          <a:xfrm>
            <a:off x="3262313" y="515938"/>
            <a:ext cx="3398837" cy="2547937"/>
          </a:xfrm>
          <a:ln/>
        </p:spPr>
      </p:sp>
      <p:sp>
        <p:nvSpPr>
          <p:cNvPr id="65540"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5E670E0-1F55-4635-B787-22966FCB59BA}" type="slidenum">
              <a:rPr lang="en-US" altLang="en-US"/>
              <a:pPr eaLnBrk="1" hangingPunct="1"/>
              <a:t>48</a:t>
            </a:fld>
            <a:endParaRPr lang="en-US" altLang="en-US"/>
          </a:p>
        </p:txBody>
      </p:sp>
      <p:sp>
        <p:nvSpPr>
          <p:cNvPr id="66563" name="Rectangle 2"/>
          <p:cNvSpPr>
            <a:spLocks noGrp="1" noRot="1" noChangeAspect="1" noChangeArrowheads="1" noTextEdit="1"/>
          </p:cNvSpPr>
          <p:nvPr>
            <p:ph type="sldImg"/>
          </p:nvPr>
        </p:nvSpPr>
        <p:spPr>
          <a:xfrm>
            <a:off x="3262313" y="515938"/>
            <a:ext cx="3398837" cy="2547937"/>
          </a:xfrm>
          <a:ln/>
        </p:spPr>
      </p:sp>
      <p:sp>
        <p:nvSpPr>
          <p:cNvPr id="66564"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5ACD8B4-63F7-470F-8A9A-F5D4DEBB4D8D}" type="slidenum">
              <a:rPr lang="en-US" altLang="en-US"/>
              <a:pPr eaLnBrk="1" hangingPunct="1"/>
              <a:t>49</a:t>
            </a:fld>
            <a:endParaRPr lang="en-US" altLang="en-US"/>
          </a:p>
        </p:txBody>
      </p:sp>
      <p:sp>
        <p:nvSpPr>
          <p:cNvPr id="67587" name="Rectangle 2"/>
          <p:cNvSpPr>
            <a:spLocks noGrp="1" noRot="1" noChangeAspect="1" noChangeArrowheads="1" noTextEdit="1"/>
          </p:cNvSpPr>
          <p:nvPr>
            <p:ph type="sldImg"/>
          </p:nvPr>
        </p:nvSpPr>
        <p:spPr>
          <a:xfrm>
            <a:off x="3262313" y="515938"/>
            <a:ext cx="3398837" cy="2547937"/>
          </a:xfrm>
          <a:ln/>
        </p:spPr>
      </p:sp>
      <p:sp>
        <p:nvSpPr>
          <p:cNvPr id="67588"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FD18D3C-9CE2-4FA0-BC47-B8E787CEDD9F}" type="slidenum">
              <a:rPr lang="en-US" altLang="en-US"/>
              <a:pPr eaLnBrk="1" hangingPunct="1"/>
              <a:t>50</a:t>
            </a:fld>
            <a:endParaRPr lang="en-US" altLang="en-US"/>
          </a:p>
        </p:txBody>
      </p:sp>
      <p:sp>
        <p:nvSpPr>
          <p:cNvPr id="68611" name="Rectangle 2"/>
          <p:cNvSpPr>
            <a:spLocks noGrp="1" noRot="1" noChangeAspect="1" noChangeArrowheads="1" noTextEdit="1"/>
          </p:cNvSpPr>
          <p:nvPr>
            <p:ph type="sldImg"/>
          </p:nvPr>
        </p:nvSpPr>
        <p:spPr>
          <a:xfrm>
            <a:off x="3262313" y="515938"/>
            <a:ext cx="3398837" cy="2547937"/>
          </a:xfrm>
          <a:ln/>
        </p:spPr>
      </p:sp>
      <p:sp>
        <p:nvSpPr>
          <p:cNvPr id="68612"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0C3F673-012F-4884-A99A-4A90655B86E9}" type="slidenum">
              <a:rPr lang="en-US" altLang="en-US"/>
              <a:pPr eaLnBrk="1" hangingPunct="1"/>
              <a:t>51</a:t>
            </a:fld>
            <a:endParaRPr lang="en-US" altLang="en-US"/>
          </a:p>
        </p:txBody>
      </p:sp>
      <p:sp>
        <p:nvSpPr>
          <p:cNvPr id="69635" name="Rectangle 2"/>
          <p:cNvSpPr>
            <a:spLocks noGrp="1" noRot="1" noChangeAspect="1" noChangeArrowheads="1" noTextEdit="1"/>
          </p:cNvSpPr>
          <p:nvPr>
            <p:ph type="sldImg"/>
          </p:nvPr>
        </p:nvSpPr>
        <p:spPr>
          <a:xfrm>
            <a:off x="3262313" y="515938"/>
            <a:ext cx="3398837" cy="2547937"/>
          </a:xfrm>
          <a:ln/>
        </p:spPr>
      </p:sp>
      <p:sp>
        <p:nvSpPr>
          <p:cNvPr id="69636"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0739639-2193-4C15-B073-B17C3A61B4ED}" type="slidenum">
              <a:rPr lang="en-US" altLang="en-US"/>
              <a:pPr eaLnBrk="1" hangingPunct="1"/>
              <a:t>52</a:t>
            </a:fld>
            <a:endParaRPr lang="en-US" altLang="en-US"/>
          </a:p>
        </p:txBody>
      </p:sp>
      <p:sp>
        <p:nvSpPr>
          <p:cNvPr id="70659" name="Rectangle 2"/>
          <p:cNvSpPr>
            <a:spLocks noGrp="1" noRot="1" noChangeAspect="1" noChangeArrowheads="1" noTextEdit="1"/>
          </p:cNvSpPr>
          <p:nvPr>
            <p:ph type="sldImg"/>
          </p:nvPr>
        </p:nvSpPr>
        <p:spPr>
          <a:xfrm>
            <a:off x="3262313" y="515938"/>
            <a:ext cx="3398837" cy="2547937"/>
          </a:xfrm>
          <a:ln/>
        </p:spPr>
      </p:sp>
      <p:sp>
        <p:nvSpPr>
          <p:cNvPr id="70660"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3C997F3-3046-4279-91B6-38041C3C0DC0}" type="slidenum">
              <a:rPr lang="en-US" altLang="en-US"/>
              <a:pPr eaLnBrk="1" hangingPunct="1"/>
              <a:t>53</a:t>
            </a:fld>
            <a:endParaRPr lang="en-US" altLang="en-US"/>
          </a:p>
        </p:txBody>
      </p:sp>
      <p:sp>
        <p:nvSpPr>
          <p:cNvPr id="71683" name="Rectangle 2"/>
          <p:cNvSpPr>
            <a:spLocks noGrp="1" noRot="1" noChangeAspect="1" noChangeArrowheads="1" noTextEdit="1"/>
          </p:cNvSpPr>
          <p:nvPr>
            <p:ph type="sldImg"/>
          </p:nvPr>
        </p:nvSpPr>
        <p:spPr>
          <a:xfrm>
            <a:off x="3262313" y="515938"/>
            <a:ext cx="3398837" cy="2547937"/>
          </a:xfrm>
          <a:ln/>
        </p:spPr>
      </p:sp>
      <p:sp>
        <p:nvSpPr>
          <p:cNvPr id="71684"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BCEC8FD-9C37-4DBF-BE94-89E9A4C2EDAC}" type="slidenum">
              <a:rPr lang="en-US" altLang="en-US"/>
              <a:pPr eaLnBrk="1" hangingPunct="1"/>
              <a:t>54</a:t>
            </a:fld>
            <a:endParaRPr lang="en-US" altLang="en-US"/>
          </a:p>
        </p:txBody>
      </p:sp>
      <p:sp>
        <p:nvSpPr>
          <p:cNvPr id="72707" name="Rectangle 2"/>
          <p:cNvSpPr>
            <a:spLocks noGrp="1" noRot="1" noChangeAspect="1" noChangeArrowheads="1" noTextEdit="1"/>
          </p:cNvSpPr>
          <p:nvPr>
            <p:ph type="sldImg"/>
          </p:nvPr>
        </p:nvSpPr>
        <p:spPr>
          <a:xfrm>
            <a:off x="3262313" y="515938"/>
            <a:ext cx="3398837" cy="2547937"/>
          </a:xfrm>
          <a:ln/>
        </p:spPr>
      </p:sp>
      <p:sp>
        <p:nvSpPr>
          <p:cNvPr id="72708"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4162392-CE31-402D-96A7-C43DD024D0D9}" type="slidenum">
              <a:rPr lang="en-US" altLang="en-US"/>
              <a:pPr eaLnBrk="1" hangingPunct="1"/>
              <a:t>7</a:t>
            </a:fld>
            <a:endParaRPr lang="en-US" altLang="en-US"/>
          </a:p>
        </p:txBody>
      </p:sp>
      <p:sp>
        <p:nvSpPr>
          <p:cNvPr id="74755" name="Rectangle 2"/>
          <p:cNvSpPr>
            <a:spLocks noGrp="1" noRot="1" noChangeAspect="1" noChangeArrowheads="1" noTextEdit="1"/>
          </p:cNvSpPr>
          <p:nvPr>
            <p:ph type="sldImg"/>
          </p:nvPr>
        </p:nvSpPr>
        <p:spPr>
          <a:xfrm>
            <a:off x="3262313" y="515938"/>
            <a:ext cx="3398837" cy="2547937"/>
          </a:xfrm>
          <a:ln/>
        </p:spPr>
      </p:sp>
      <p:sp>
        <p:nvSpPr>
          <p:cNvPr id="74756"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78F8446B-E23A-4E0C-934A-44D8802D1436}" type="slidenum">
              <a:rPr lang="en-US" smtClean="0"/>
              <a:pPr>
                <a:defRPr/>
              </a:pPr>
              <a:t>11</a:t>
            </a:fld>
            <a:endParaRPr lang="en-US"/>
          </a:p>
        </p:txBody>
      </p:sp>
    </p:spTree>
    <p:extLst>
      <p:ext uri="{BB962C8B-B14F-4D97-AF65-F5344CB8AC3E}">
        <p14:creationId xmlns:p14="http://schemas.microsoft.com/office/powerpoint/2010/main" val="3201274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4A770E7-23C7-4B20-9635-74E4F4B9641A}" type="slidenum">
              <a:rPr lang="en-US" altLang="en-US"/>
              <a:pPr eaLnBrk="1" hangingPunct="1"/>
              <a:t>14</a:t>
            </a:fld>
            <a:endParaRPr lang="en-US" altLang="en-US"/>
          </a:p>
        </p:txBody>
      </p:sp>
      <p:sp>
        <p:nvSpPr>
          <p:cNvPr id="73731" name="Rectangle 2"/>
          <p:cNvSpPr>
            <a:spLocks noGrp="1" noRot="1" noChangeAspect="1" noChangeArrowheads="1" noTextEdit="1"/>
          </p:cNvSpPr>
          <p:nvPr>
            <p:ph type="sldImg"/>
          </p:nvPr>
        </p:nvSpPr>
        <p:spPr>
          <a:xfrm>
            <a:off x="3262313" y="515938"/>
            <a:ext cx="3398837" cy="2547937"/>
          </a:xfrm>
          <a:ln/>
        </p:spPr>
      </p:sp>
      <p:sp>
        <p:nvSpPr>
          <p:cNvPr id="73732"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3F08381-36E6-49EA-83E5-3360F2CE6D19}" type="slidenum">
              <a:rPr lang="en-US" altLang="en-US"/>
              <a:pPr eaLnBrk="1" hangingPunct="1"/>
              <a:t>15</a:t>
            </a:fld>
            <a:endParaRPr lang="en-US" altLang="en-US"/>
          </a:p>
        </p:txBody>
      </p:sp>
      <p:sp>
        <p:nvSpPr>
          <p:cNvPr id="77827" name="Rectangle 2"/>
          <p:cNvSpPr>
            <a:spLocks noGrp="1" noRot="1" noChangeAspect="1" noChangeArrowheads="1" noTextEdit="1"/>
          </p:cNvSpPr>
          <p:nvPr>
            <p:ph type="sldImg"/>
          </p:nvPr>
        </p:nvSpPr>
        <p:spPr>
          <a:xfrm>
            <a:off x="3262313" y="515938"/>
            <a:ext cx="3398837" cy="2547937"/>
          </a:xfrm>
          <a:ln/>
        </p:spPr>
      </p:sp>
      <p:sp>
        <p:nvSpPr>
          <p:cNvPr id="77828"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324D487-A3B9-49CE-8DA6-1761E7732D35}" type="slidenum">
              <a:rPr lang="en-US" altLang="en-US"/>
              <a:pPr eaLnBrk="1" hangingPunct="1"/>
              <a:t>16</a:t>
            </a:fld>
            <a:endParaRPr lang="en-US" altLang="en-US"/>
          </a:p>
        </p:txBody>
      </p:sp>
      <p:sp>
        <p:nvSpPr>
          <p:cNvPr id="78851" name="Rectangle 2"/>
          <p:cNvSpPr>
            <a:spLocks noGrp="1" noRot="1" noChangeAspect="1" noChangeArrowheads="1" noTextEdit="1"/>
          </p:cNvSpPr>
          <p:nvPr>
            <p:ph type="sldImg"/>
          </p:nvPr>
        </p:nvSpPr>
        <p:spPr>
          <a:xfrm>
            <a:off x="3262313" y="515938"/>
            <a:ext cx="3398837" cy="2547937"/>
          </a:xfrm>
          <a:ln/>
        </p:spPr>
      </p:sp>
      <p:sp>
        <p:nvSpPr>
          <p:cNvPr id="78852"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FD4F048-A722-4D98-B02E-42030A1EE6F0}" type="slidenum">
              <a:rPr lang="en-US" altLang="en-US"/>
              <a:pPr eaLnBrk="1" hangingPunct="1"/>
              <a:t>17</a:t>
            </a:fld>
            <a:endParaRPr lang="en-US" altLang="en-US"/>
          </a:p>
        </p:txBody>
      </p:sp>
      <p:sp>
        <p:nvSpPr>
          <p:cNvPr id="79875" name="Rectangle 2"/>
          <p:cNvSpPr>
            <a:spLocks noGrp="1" noRot="1" noChangeAspect="1" noChangeArrowheads="1" noTextEdit="1"/>
          </p:cNvSpPr>
          <p:nvPr>
            <p:ph type="sldImg"/>
          </p:nvPr>
        </p:nvSpPr>
        <p:spPr>
          <a:xfrm>
            <a:off x="3262313" y="515938"/>
            <a:ext cx="3398837" cy="2547937"/>
          </a:xfrm>
          <a:ln/>
        </p:spPr>
      </p:sp>
      <p:sp>
        <p:nvSpPr>
          <p:cNvPr id="79876" name="Rectangle 3"/>
          <p:cNvSpPr>
            <a:spLocks noGrp="1" noChangeArrowheads="1"/>
          </p:cNvSpPr>
          <p:nvPr>
            <p:ph type="body" idx="1"/>
          </p:nvPr>
        </p:nvSpPr>
        <p:spPr>
          <a:xfrm>
            <a:off x="992665" y="3228897"/>
            <a:ext cx="7941310" cy="3001126"/>
          </a:xfrm>
          <a:noFill/>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de-DE" alt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8DC4FFE-6C91-4650-841A-2890061B5EC2}" type="slidenum">
              <a:rPr lang="en-US"/>
              <a:pPr>
                <a:defRPr/>
              </a:pPr>
              <a:t>‹#›</a:t>
            </a:fld>
            <a:endParaRPr lang="en-US"/>
          </a:p>
        </p:txBody>
      </p:sp>
    </p:spTree>
    <p:extLst>
      <p:ext uri="{BB962C8B-B14F-4D97-AF65-F5344CB8AC3E}">
        <p14:creationId xmlns:p14="http://schemas.microsoft.com/office/powerpoint/2010/main" val="233465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EE0CA9-82B7-4A29-8D3C-1E8C1603290E}" type="slidenum">
              <a:rPr lang="en-US"/>
              <a:pPr>
                <a:defRPr/>
              </a:pPr>
              <a:t>‹#›</a:t>
            </a:fld>
            <a:endParaRPr lang="en-US"/>
          </a:p>
        </p:txBody>
      </p:sp>
    </p:spTree>
    <p:extLst>
      <p:ext uri="{BB962C8B-B14F-4D97-AF65-F5344CB8AC3E}">
        <p14:creationId xmlns:p14="http://schemas.microsoft.com/office/powerpoint/2010/main" val="1586191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A59BE17-925F-41BB-BEDD-F8DA9A35787C}" type="slidenum">
              <a:rPr lang="en-US"/>
              <a:pPr>
                <a:defRPr/>
              </a:pPr>
              <a:t>‹#›</a:t>
            </a:fld>
            <a:endParaRPr lang="en-US"/>
          </a:p>
        </p:txBody>
      </p:sp>
    </p:spTree>
    <p:extLst>
      <p:ext uri="{BB962C8B-B14F-4D97-AF65-F5344CB8AC3E}">
        <p14:creationId xmlns:p14="http://schemas.microsoft.com/office/powerpoint/2010/main" val="1827658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7E4895B-8BC4-4F62-976F-562B537126B2}" type="slidenum">
              <a:rPr lang="en-US"/>
              <a:pPr>
                <a:defRPr/>
              </a:pPr>
              <a:t>‹#›</a:t>
            </a:fld>
            <a:endParaRPr lang="en-US"/>
          </a:p>
        </p:txBody>
      </p:sp>
    </p:spTree>
    <p:extLst>
      <p:ext uri="{BB962C8B-B14F-4D97-AF65-F5344CB8AC3E}">
        <p14:creationId xmlns:p14="http://schemas.microsoft.com/office/powerpoint/2010/main" val="400193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489BF03-9AF2-412A-BAF1-0E7275006F5B}" type="slidenum">
              <a:rPr lang="en-US"/>
              <a:pPr>
                <a:defRPr/>
              </a:pPr>
              <a:t>‹#›</a:t>
            </a:fld>
            <a:endParaRPr lang="en-US"/>
          </a:p>
        </p:txBody>
      </p:sp>
    </p:spTree>
    <p:extLst>
      <p:ext uri="{BB962C8B-B14F-4D97-AF65-F5344CB8AC3E}">
        <p14:creationId xmlns:p14="http://schemas.microsoft.com/office/powerpoint/2010/main" val="368730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FE292A5-F9B5-45F0-87A5-FD3CF1D52415}" type="slidenum">
              <a:rPr lang="en-US"/>
              <a:pPr>
                <a:defRPr/>
              </a:pPr>
              <a:t>‹#›</a:t>
            </a:fld>
            <a:endParaRPr lang="en-US"/>
          </a:p>
        </p:txBody>
      </p:sp>
    </p:spTree>
    <p:extLst>
      <p:ext uri="{BB962C8B-B14F-4D97-AF65-F5344CB8AC3E}">
        <p14:creationId xmlns:p14="http://schemas.microsoft.com/office/powerpoint/2010/main" val="70892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FE379C-2555-4D60-9FEC-4CCABBFFA98C}" type="slidenum">
              <a:rPr lang="en-US"/>
              <a:pPr>
                <a:defRPr/>
              </a:pPr>
              <a:t>‹#›</a:t>
            </a:fld>
            <a:endParaRPr lang="en-US"/>
          </a:p>
        </p:txBody>
      </p:sp>
    </p:spTree>
    <p:extLst>
      <p:ext uri="{BB962C8B-B14F-4D97-AF65-F5344CB8AC3E}">
        <p14:creationId xmlns:p14="http://schemas.microsoft.com/office/powerpoint/2010/main" val="2754369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4ECD0B2-0A7A-450B-B53D-DE2B6508AC1A}" type="slidenum">
              <a:rPr lang="en-US"/>
              <a:pPr>
                <a:defRPr/>
              </a:pPr>
              <a:t>‹#›</a:t>
            </a:fld>
            <a:endParaRPr lang="en-US"/>
          </a:p>
        </p:txBody>
      </p:sp>
    </p:spTree>
    <p:extLst>
      <p:ext uri="{BB962C8B-B14F-4D97-AF65-F5344CB8AC3E}">
        <p14:creationId xmlns:p14="http://schemas.microsoft.com/office/powerpoint/2010/main" val="2033809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5CC54AE-D62F-464B-AC2A-5BBCE56630BC}" type="slidenum">
              <a:rPr lang="en-US"/>
              <a:pPr>
                <a:defRPr/>
              </a:pPr>
              <a:t>‹#›</a:t>
            </a:fld>
            <a:endParaRPr lang="en-US"/>
          </a:p>
        </p:txBody>
      </p:sp>
    </p:spTree>
    <p:extLst>
      <p:ext uri="{BB962C8B-B14F-4D97-AF65-F5344CB8AC3E}">
        <p14:creationId xmlns:p14="http://schemas.microsoft.com/office/powerpoint/2010/main" val="296102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7D0F60-BFE3-4039-9D8D-911172B8987A}" type="slidenum">
              <a:rPr lang="en-US"/>
              <a:pPr>
                <a:defRPr/>
              </a:pPr>
              <a:t>‹#›</a:t>
            </a:fld>
            <a:endParaRPr lang="en-US"/>
          </a:p>
        </p:txBody>
      </p:sp>
    </p:spTree>
    <p:extLst>
      <p:ext uri="{BB962C8B-B14F-4D97-AF65-F5344CB8AC3E}">
        <p14:creationId xmlns:p14="http://schemas.microsoft.com/office/powerpoint/2010/main" val="991742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970EC1-B79E-40D6-B2DE-0887C5DB352C}" type="slidenum">
              <a:rPr lang="en-US"/>
              <a:pPr>
                <a:defRPr/>
              </a:pPr>
              <a:t>‹#›</a:t>
            </a:fld>
            <a:endParaRPr lang="en-US"/>
          </a:p>
        </p:txBody>
      </p:sp>
    </p:spTree>
    <p:extLst>
      <p:ext uri="{BB962C8B-B14F-4D97-AF65-F5344CB8AC3E}">
        <p14:creationId xmlns:p14="http://schemas.microsoft.com/office/powerpoint/2010/main" val="344610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D81960-0CF1-4B0B-BBD1-D851C7672956}" type="slidenum">
              <a:rPr lang="en-US"/>
              <a:pPr>
                <a:defRPr/>
              </a:pPr>
              <a:t>‹#›</a:t>
            </a:fld>
            <a:endParaRPr lang="en-US"/>
          </a:p>
        </p:txBody>
      </p:sp>
    </p:spTree>
    <p:extLst>
      <p:ext uri="{BB962C8B-B14F-4D97-AF65-F5344CB8AC3E}">
        <p14:creationId xmlns:p14="http://schemas.microsoft.com/office/powerpoint/2010/main" val="1501953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atin typeface="Arial" charset="0"/>
              </a:defRPr>
            </a:lvl1pPr>
          </a:lstStyle>
          <a:p>
            <a:pPr>
              <a:defRPr/>
            </a:pPr>
            <a:fld id="{F5D714D3-3725-4778-96FF-56CA362965C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image" Target="../media/image34.png"/><Relationship Id="rId4" Type="http://schemas.openxmlformats.org/officeDocument/2006/relationships/image" Target="../media/image33.wmf"/><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4.wmf"/><Relationship Id="rId5" Type="http://schemas.openxmlformats.org/officeDocument/2006/relationships/oleObject" Target="../embeddings/oleObject1.bin"/><Relationship Id="rId4" Type="http://schemas.openxmlformats.org/officeDocument/2006/relationships/image" Target="../media/image46.gif"/></Relationships>
</file>

<file path=ppt/slides/_rels/slide37.xml.rels><?xml version="1.0" encoding="UTF-8" standalone="yes"?>
<Relationships xmlns="http://schemas.openxmlformats.org/package/2006/relationships"><Relationship Id="rId3" Type="http://schemas.openxmlformats.org/officeDocument/2006/relationships/hyperlink" Target="LectureMapsSources/dancingHairCell.mp4" TargetMode="External"/><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3.wav"/><Relationship Id="rId7"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56.png"/><Relationship Id="rId5" Type="http://schemas.microsoft.com/office/2007/relationships/media" Target="../media/media4.wav"/><Relationship Id="rId10" Type="http://schemas.openxmlformats.org/officeDocument/2006/relationships/image" Target="../media/image55.png"/><Relationship Id="rId4" Type="http://schemas.openxmlformats.org/officeDocument/2006/relationships/audio" Target="../media/media3.wav"/><Relationship Id="rId9"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6.gif"/><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1" name="Text Box 3"/>
          <p:cNvSpPr txBox="1">
            <a:spLocks noChangeArrowheads="1"/>
          </p:cNvSpPr>
          <p:nvPr/>
        </p:nvSpPr>
        <p:spPr bwMode="auto">
          <a:xfrm>
            <a:off x="1114425" y="484188"/>
            <a:ext cx="7273925" cy="6413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buClr>
                <a:srgbClr val="000000"/>
              </a:buClr>
              <a:buSzPct val="100000"/>
              <a:buFont typeface="Arial" pitchFamily="34" charset="0"/>
              <a:buNone/>
            </a:pPr>
            <a:r>
              <a:rPr lang="de-DE" altLang="en-US" sz="3600" b="1">
                <a:solidFill>
                  <a:srgbClr val="FF0000"/>
                </a:solidFill>
              </a:rPr>
              <a:t>Maps of More Abstract Spaces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Slide13"/>
          <p:cNvPicPr>
            <a:picLocks noChangeAspect="1" noChangeArrowheads="1"/>
          </p:cNvPicPr>
          <p:nvPr/>
        </p:nvPicPr>
        <p:blipFill rotWithShape="1">
          <a:blip r:embed="rId2">
            <a:extLst>
              <a:ext uri="{28A0092B-C50C-407E-A947-70E740481C1C}">
                <a14:useLocalDpi xmlns:a14="http://schemas.microsoft.com/office/drawing/2010/main" val="0"/>
              </a:ext>
            </a:extLst>
          </a:blip>
          <a:srcRect l="14170" t="29652" r="13674" b="20015"/>
          <a:stretch/>
        </p:blipFill>
        <p:spPr bwMode="auto">
          <a:xfrm>
            <a:off x="1300509" y="859812"/>
            <a:ext cx="6597838" cy="3451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5617"/>
          <a:stretch/>
        </p:blipFill>
        <p:spPr bwMode="auto">
          <a:xfrm>
            <a:off x="0" y="4143375"/>
            <a:ext cx="4599428"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4608953" y="3825780"/>
            <a:ext cx="4687828" cy="246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descr="http://ars.els-cdn.com/content/image/1-s2.0-S0262885610001137-gr2.jpg"/>
          <p:cNvPicPr>
            <a:picLocks noChangeAspect="1" noChangeArrowheads="1"/>
          </p:cNvPicPr>
          <p:nvPr/>
        </p:nvPicPr>
        <p:blipFill rotWithShape="1">
          <a:blip r:embed="rId4">
            <a:extLst>
              <a:ext uri="{28A0092B-C50C-407E-A947-70E740481C1C}">
                <a14:useLocalDpi xmlns:a14="http://schemas.microsoft.com/office/drawing/2010/main" val="0"/>
              </a:ext>
            </a:extLst>
          </a:blip>
          <a:srcRect r="38011"/>
          <a:stretch/>
        </p:blipFill>
        <p:spPr bwMode="auto">
          <a:xfrm>
            <a:off x="0" y="3911600"/>
            <a:ext cx="218364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http://ars.els-cdn.com/content/image/1-s2.0-S0262885610001137-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63861"/>
          <a:stretch/>
        </p:blipFill>
        <p:spPr bwMode="auto">
          <a:xfrm>
            <a:off x="3007094" y="3884303"/>
            <a:ext cx="1328339" cy="2478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2622"/>
            <a:ext cx="8229600" cy="858126"/>
          </a:xfrm>
        </p:spPr>
        <p:txBody>
          <a:bodyPr/>
          <a:lstStyle/>
          <a:p>
            <a:r>
              <a:rPr lang="de-DE" dirty="0" smtClean="0"/>
              <a:t>Mapping from retina to V1</a:t>
            </a:r>
            <a:endParaRPr lang="de-DE" dirty="0"/>
          </a:p>
        </p:txBody>
      </p:sp>
    </p:spTree>
    <p:extLst>
      <p:ext uri="{BB962C8B-B14F-4D97-AF65-F5344CB8AC3E}">
        <p14:creationId xmlns:p14="http://schemas.microsoft.com/office/powerpoint/2010/main" val="289610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3538" y="4102052"/>
            <a:ext cx="4269919" cy="15494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TextBox 2"/>
          <p:cNvSpPr txBox="1">
            <a:spLocks noChangeArrowheads="1"/>
          </p:cNvSpPr>
          <p:nvPr/>
        </p:nvSpPr>
        <p:spPr bwMode="auto">
          <a:xfrm>
            <a:off x="73538" y="4183808"/>
            <a:ext cx="4468812"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200" b="1" dirty="0"/>
              <a:t>Real Space			log Z Space</a:t>
            </a:r>
          </a:p>
          <a:p>
            <a:pPr eaLnBrk="1" hangingPunct="1"/>
            <a:endParaRPr lang="de-DE" altLang="en-US" sz="1200" dirty="0"/>
          </a:p>
          <a:p>
            <a:pPr eaLnBrk="1" hangingPunct="1"/>
            <a:r>
              <a:rPr lang="de-DE" altLang="en-US" sz="1200" dirty="0"/>
              <a:t>Concentric Circles 		Vertical Lines</a:t>
            </a:r>
          </a:p>
          <a:p>
            <a:pPr eaLnBrk="1" hangingPunct="1"/>
            <a:r>
              <a:rPr lang="de-DE" altLang="en-US" sz="1200" dirty="0"/>
              <a:t>(expon. Spaced)		(equally spaced)</a:t>
            </a:r>
          </a:p>
          <a:p>
            <a:pPr eaLnBrk="1" hangingPunct="1"/>
            <a:endParaRPr lang="de-DE" altLang="en-US" sz="1200" dirty="0"/>
          </a:p>
          <a:p>
            <a:pPr eaLnBrk="1" hangingPunct="1"/>
            <a:r>
              <a:rPr lang="de-DE" altLang="en-US" sz="1200" dirty="0"/>
              <a:t>Radial Lines			Horizontal Lines</a:t>
            </a:r>
          </a:p>
          <a:p>
            <a:pPr eaLnBrk="1" hangingPunct="1"/>
            <a:r>
              <a:rPr lang="de-DE" altLang="en-US" sz="1200" dirty="0"/>
              <a:t>(equal anglular spacing)		(equally spaced)</a:t>
            </a:r>
            <a:endParaRPr lang="en-US" altLang="en-US" sz="1200" dirty="0"/>
          </a:p>
        </p:txBody>
      </p:sp>
      <p:sp>
        <p:nvSpPr>
          <p:cNvPr id="6" name="TextBox 5"/>
          <p:cNvSpPr txBox="1">
            <a:spLocks noChangeArrowheads="1"/>
          </p:cNvSpPr>
          <p:nvPr/>
        </p:nvSpPr>
        <p:spPr bwMode="auto">
          <a:xfrm>
            <a:off x="5319160" y="1261921"/>
            <a:ext cx="2038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a:t>On „Invariance“</a:t>
            </a:r>
            <a:endParaRPr lang="en-US" altLang="en-US"/>
          </a:p>
        </p:txBody>
      </p:sp>
      <p:sp>
        <p:nvSpPr>
          <p:cNvPr id="7" name="TextBox 6"/>
          <p:cNvSpPr txBox="1">
            <a:spLocks noChangeArrowheads="1"/>
          </p:cNvSpPr>
          <p:nvPr/>
        </p:nvSpPr>
        <p:spPr bwMode="auto">
          <a:xfrm>
            <a:off x="5082622" y="1630221"/>
            <a:ext cx="39825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400" dirty="0"/>
              <a:t>A major problem is how the brain can recognize object in spite of size and rotation changes!</a:t>
            </a:r>
            <a:endParaRPr lang="en-US" altLang="en-US" sz="1400" dirty="0"/>
          </a:p>
        </p:txBody>
      </p:sp>
      <p:sp>
        <p:nvSpPr>
          <p:cNvPr id="9" name="TextBox 8"/>
          <p:cNvSpPr txBox="1">
            <a:spLocks noChangeArrowheads="1"/>
          </p:cNvSpPr>
          <p:nvPr/>
        </p:nvSpPr>
        <p:spPr bwMode="auto">
          <a:xfrm>
            <a:off x="4644571" y="2305690"/>
            <a:ext cx="44205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400" u="sng" dirty="0"/>
              <a:t>Scaling and Rotation </a:t>
            </a:r>
            <a:r>
              <a:rPr lang="de-DE" altLang="en-US" sz="1400" u="sng" dirty="0" smtClean="0"/>
              <a:t>in Complex  </a:t>
            </a:r>
            <a:r>
              <a:rPr lang="de-DE" altLang="en-US" sz="1400" u="sng" dirty="0"/>
              <a:t>Polar Coordinates:</a:t>
            </a:r>
            <a:endParaRPr lang="en-US" altLang="en-US" sz="1400" u="sng" dirty="0"/>
          </a:p>
        </p:txBody>
      </p:sp>
      <p:sp>
        <p:nvSpPr>
          <p:cNvPr id="10" name="TextBox 9"/>
          <p:cNvSpPr txBox="1">
            <a:spLocks noChangeArrowheads="1"/>
          </p:cNvSpPr>
          <p:nvPr/>
        </p:nvSpPr>
        <p:spPr bwMode="auto">
          <a:xfrm>
            <a:off x="5185357" y="2617682"/>
            <a:ext cx="30219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dirty="0" smtClean="0"/>
              <a:t>a</a:t>
            </a:r>
            <a:r>
              <a:rPr lang="de-DE" altLang="en-US" sz="1600" baseline="-25000" dirty="0" smtClean="0"/>
              <a:t>retina</a:t>
            </a:r>
            <a:r>
              <a:rPr lang="de-DE" altLang="en-US" sz="1600" dirty="0" smtClean="0"/>
              <a:t> = x</a:t>
            </a:r>
            <a:r>
              <a:rPr lang="de-DE" altLang="en-US" sz="1600" baseline="-25000" dirty="0"/>
              <a:t>retina</a:t>
            </a:r>
            <a:r>
              <a:rPr lang="de-DE" altLang="en-US" sz="1600" dirty="0" smtClean="0"/>
              <a:t>+ iy</a:t>
            </a:r>
            <a:r>
              <a:rPr lang="de-DE" altLang="en-US" sz="1600" baseline="-25000" dirty="0"/>
              <a:t>retina</a:t>
            </a:r>
            <a:r>
              <a:rPr lang="de-DE" altLang="en-US" sz="1600" dirty="0" smtClean="0"/>
              <a:t> =  </a:t>
            </a:r>
            <a:r>
              <a:rPr lang="de-DE" altLang="en-US" sz="1600" dirty="0"/>
              <a:t>r exp(i</a:t>
            </a:r>
            <a:r>
              <a:rPr lang="de-DE" altLang="en-US" sz="1600" dirty="0">
                <a:latin typeface="Symbol" pitchFamily="18" charset="2"/>
              </a:rPr>
              <a:t>f</a:t>
            </a:r>
            <a:r>
              <a:rPr lang="de-DE" altLang="en-US" sz="1600" dirty="0"/>
              <a:t>)</a:t>
            </a:r>
            <a:endParaRPr lang="en-US" altLang="en-US" sz="1600" dirty="0"/>
          </a:p>
        </p:txBody>
      </p:sp>
      <p:sp>
        <p:nvSpPr>
          <p:cNvPr id="18" name="TextBox 17"/>
          <p:cNvSpPr txBox="1">
            <a:spLocks noChangeArrowheads="1"/>
          </p:cNvSpPr>
          <p:nvPr/>
        </p:nvSpPr>
        <p:spPr bwMode="auto">
          <a:xfrm>
            <a:off x="5176439" y="2928334"/>
            <a:ext cx="77311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solidFill>
                  <a:srgbClr val="FF0000"/>
                </a:solidFill>
              </a:rPr>
              <a:t>Scaling</a:t>
            </a:r>
          </a:p>
        </p:txBody>
      </p:sp>
      <p:sp>
        <p:nvSpPr>
          <p:cNvPr id="21" name="TextBox 20"/>
          <p:cNvSpPr txBox="1">
            <a:spLocks noChangeArrowheads="1"/>
          </p:cNvSpPr>
          <p:nvPr/>
        </p:nvSpPr>
        <p:spPr bwMode="auto">
          <a:xfrm>
            <a:off x="5206601" y="3558571"/>
            <a:ext cx="852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solidFill>
                  <a:srgbClr val="00B050"/>
                </a:solidFill>
              </a:rPr>
              <a:t>Rotation</a:t>
            </a:r>
          </a:p>
        </p:txBody>
      </p:sp>
      <p:sp>
        <p:nvSpPr>
          <p:cNvPr id="22" name="TextBox 21"/>
          <p:cNvSpPr txBox="1">
            <a:spLocks noChangeArrowheads="1"/>
          </p:cNvSpPr>
          <p:nvPr/>
        </p:nvSpPr>
        <p:spPr bwMode="auto">
          <a:xfrm>
            <a:off x="5193901" y="3141059"/>
            <a:ext cx="173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400">
                <a:solidFill>
                  <a:srgbClr val="FF0000"/>
                </a:solidFill>
              </a:rPr>
              <a:t>A = k r exp(i</a:t>
            </a:r>
            <a:r>
              <a:rPr lang="de-DE" altLang="en-US" sz="1400">
                <a:solidFill>
                  <a:srgbClr val="FF0000"/>
                </a:solidFill>
                <a:latin typeface="Symbol" pitchFamily="18" charset="2"/>
              </a:rPr>
              <a:t>f</a:t>
            </a:r>
            <a:r>
              <a:rPr lang="de-DE" altLang="en-US" sz="1400">
                <a:solidFill>
                  <a:srgbClr val="FF0000"/>
                </a:solidFill>
              </a:rPr>
              <a:t>) = k a</a:t>
            </a:r>
            <a:endParaRPr lang="en-US" altLang="en-US" sz="1400">
              <a:solidFill>
                <a:srgbClr val="FF0000"/>
              </a:solidFill>
            </a:endParaRPr>
          </a:p>
        </p:txBody>
      </p:sp>
      <p:sp>
        <p:nvSpPr>
          <p:cNvPr id="23" name="TextBox 22"/>
          <p:cNvSpPr txBox="1">
            <a:spLocks noChangeArrowheads="1"/>
          </p:cNvSpPr>
          <p:nvPr/>
        </p:nvSpPr>
        <p:spPr bwMode="auto">
          <a:xfrm>
            <a:off x="5212951" y="3771296"/>
            <a:ext cx="3795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400">
                <a:solidFill>
                  <a:srgbClr val="00B050"/>
                </a:solidFill>
              </a:rPr>
              <a:t>A = exp(i</a:t>
            </a:r>
            <a:r>
              <a:rPr lang="de-DE" altLang="en-US" sz="1400">
                <a:solidFill>
                  <a:srgbClr val="00B050"/>
                </a:solidFill>
                <a:latin typeface="Symbol" pitchFamily="18" charset="2"/>
              </a:rPr>
              <a:t>g) </a:t>
            </a:r>
            <a:r>
              <a:rPr lang="de-DE" altLang="en-US" sz="1400">
                <a:solidFill>
                  <a:srgbClr val="00B050"/>
                </a:solidFill>
              </a:rPr>
              <a:t>r exp(i</a:t>
            </a:r>
            <a:r>
              <a:rPr lang="de-DE" altLang="en-US" sz="1400">
                <a:solidFill>
                  <a:srgbClr val="00B050"/>
                </a:solidFill>
                <a:latin typeface="Symbol" pitchFamily="18" charset="2"/>
              </a:rPr>
              <a:t>f</a:t>
            </a:r>
            <a:r>
              <a:rPr lang="de-DE" altLang="en-US" sz="1400">
                <a:solidFill>
                  <a:srgbClr val="00B050"/>
                </a:solidFill>
              </a:rPr>
              <a:t>) = r exp(i[</a:t>
            </a:r>
            <a:r>
              <a:rPr lang="de-DE" altLang="en-US" sz="1400">
                <a:solidFill>
                  <a:srgbClr val="00B050"/>
                </a:solidFill>
                <a:latin typeface="Symbol" pitchFamily="18" charset="2"/>
              </a:rPr>
              <a:t>f+g]</a:t>
            </a:r>
            <a:r>
              <a:rPr lang="de-DE" altLang="en-US" sz="1400">
                <a:solidFill>
                  <a:srgbClr val="00B050"/>
                </a:solidFill>
              </a:rPr>
              <a:t>) = a exp(i</a:t>
            </a:r>
            <a:r>
              <a:rPr lang="de-DE" altLang="en-US" sz="1400">
                <a:solidFill>
                  <a:srgbClr val="00B050"/>
                </a:solidFill>
                <a:latin typeface="Symbol" pitchFamily="18" charset="2"/>
              </a:rPr>
              <a:t>g</a:t>
            </a:r>
            <a:r>
              <a:rPr lang="de-DE" altLang="en-US" sz="1400">
                <a:solidFill>
                  <a:srgbClr val="00B050"/>
                </a:solidFill>
              </a:rPr>
              <a:t>) </a:t>
            </a:r>
            <a:endParaRPr lang="en-US" altLang="en-US" sz="1400">
              <a:solidFill>
                <a:srgbClr val="00B050"/>
              </a:solidFill>
            </a:endParaRPr>
          </a:p>
        </p:txBody>
      </p:sp>
      <p:cxnSp>
        <p:nvCxnSpPr>
          <p:cNvPr id="20" name="Straight Arrow Connector 19"/>
          <p:cNvCxnSpPr/>
          <p:nvPr/>
        </p:nvCxnSpPr>
        <p:spPr>
          <a:xfrm flipH="1" flipV="1">
            <a:off x="6690914" y="3388709"/>
            <a:ext cx="466725" cy="273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a:spLocks noChangeArrowheads="1"/>
          </p:cNvSpPr>
          <p:nvPr/>
        </p:nvSpPr>
        <p:spPr bwMode="auto">
          <a:xfrm>
            <a:off x="6376589" y="4204684"/>
            <a:ext cx="10048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000"/>
              <a:t>Rotation angle</a:t>
            </a:r>
            <a:endParaRPr lang="en-US" altLang="en-US" sz="1000"/>
          </a:p>
        </p:txBody>
      </p:sp>
      <p:cxnSp>
        <p:nvCxnSpPr>
          <p:cNvPr id="27" name="Straight Arrow Connector 26"/>
          <p:cNvCxnSpPr/>
          <p:nvPr/>
        </p:nvCxnSpPr>
        <p:spPr>
          <a:xfrm flipH="1" flipV="1">
            <a:off x="5909864" y="4068159"/>
            <a:ext cx="466725" cy="273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7157639" y="3539521"/>
            <a:ext cx="11191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000"/>
              <a:t>Scaling constant</a:t>
            </a:r>
            <a:endParaRPr lang="en-US" altLang="en-US" sz="1000"/>
          </a:p>
        </p:txBody>
      </p:sp>
      <p:sp>
        <p:nvSpPr>
          <p:cNvPr id="25" name="TextBox 24"/>
          <p:cNvSpPr txBox="1">
            <a:spLocks noChangeArrowheads="1"/>
          </p:cNvSpPr>
          <p:nvPr/>
        </p:nvSpPr>
        <p:spPr bwMode="auto">
          <a:xfrm>
            <a:off x="4703569" y="4522315"/>
            <a:ext cx="24415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400" u="sng" dirty="0"/>
              <a:t>After log Z transform we get:</a:t>
            </a:r>
            <a:endParaRPr lang="en-US" altLang="en-US" sz="1400" u="sng" dirty="0"/>
          </a:p>
        </p:txBody>
      </p:sp>
      <p:sp>
        <p:nvSpPr>
          <p:cNvPr id="30" name="TextBox 29"/>
          <p:cNvSpPr txBox="1">
            <a:spLocks noChangeArrowheads="1"/>
          </p:cNvSpPr>
          <p:nvPr/>
        </p:nvSpPr>
        <p:spPr bwMode="auto">
          <a:xfrm>
            <a:off x="5215972" y="4811571"/>
            <a:ext cx="822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solidFill>
                  <a:srgbClr val="FF0000"/>
                </a:solidFill>
              </a:rPr>
              <a:t>Scaling:</a:t>
            </a:r>
          </a:p>
        </p:txBody>
      </p:sp>
      <p:sp>
        <p:nvSpPr>
          <p:cNvPr id="26" name="TextBox 25"/>
          <p:cNvSpPr txBox="1">
            <a:spLocks noChangeArrowheads="1"/>
          </p:cNvSpPr>
          <p:nvPr/>
        </p:nvSpPr>
        <p:spPr bwMode="auto">
          <a:xfrm>
            <a:off x="6038297" y="4825858"/>
            <a:ext cx="20431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400">
                <a:solidFill>
                  <a:srgbClr val="FF0000"/>
                </a:solidFill>
              </a:rPr>
              <a:t>log(ka) = log(k) + log(a)</a:t>
            </a:r>
            <a:endParaRPr lang="en-US" altLang="en-US" sz="1400">
              <a:solidFill>
                <a:srgbClr val="FF0000"/>
              </a:solidFill>
            </a:endParaRPr>
          </a:p>
        </p:txBody>
      </p:sp>
      <p:sp>
        <p:nvSpPr>
          <p:cNvPr id="32" name="TextBox 31"/>
          <p:cNvSpPr txBox="1">
            <a:spLocks noChangeArrowheads="1"/>
          </p:cNvSpPr>
          <p:nvPr/>
        </p:nvSpPr>
        <p:spPr bwMode="auto">
          <a:xfrm>
            <a:off x="5214385" y="5194158"/>
            <a:ext cx="900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solidFill>
                  <a:srgbClr val="00B050"/>
                </a:solidFill>
              </a:rPr>
              <a:t>Rotation:</a:t>
            </a:r>
          </a:p>
        </p:txBody>
      </p:sp>
      <p:sp>
        <p:nvSpPr>
          <p:cNvPr id="29" name="TextBox 28"/>
          <p:cNvSpPr txBox="1">
            <a:spLocks noChangeArrowheads="1"/>
          </p:cNvSpPr>
          <p:nvPr/>
        </p:nvSpPr>
        <p:spPr bwMode="auto">
          <a:xfrm>
            <a:off x="6033535" y="5202096"/>
            <a:ext cx="22653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400">
                <a:solidFill>
                  <a:srgbClr val="00B050"/>
                </a:solidFill>
              </a:rPr>
              <a:t>log(a exp(i</a:t>
            </a:r>
            <a:r>
              <a:rPr lang="de-DE" altLang="en-US" sz="1400">
                <a:solidFill>
                  <a:srgbClr val="00B050"/>
                </a:solidFill>
                <a:latin typeface="Symbol" pitchFamily="18" charset="2"/>
              </a:rPr>
              <a:t>g</a:t>
            </a:r>
            <a:r>
              <a:rPr lang="de-DE" altLang="en-US" sz="1400">
                <a:solidFill>
                  <a:srgbClr val="00B050"/>
                </a:solidFill>
              </a:rPr>
              <a:t>)) = i</a:t>
            </a:r>
            <a:r>
              <a:rPr lang="de-DE" altLang="en-US" sz="1400">
                <a:solidFill>
                  <a:srgbClr val="00B050"/>
                </a:solidFill>
                <a:latin typeface="Symbol" pitchFamily="18" charset="2"/>
              </a:rPr>
              <a:t>g</a:t>
            </a:r>
            <a:r>
              <a:rPr lang="de-DE" altLang="en-US" sz="1400">
                <a:solidFill>
                  <a:srgbClr val="00B050"/>
                </a:solidFill>
              </a:rPr>
              <a:t> + log(a) </a:t>
            </a:r>
            <a:endParaRPr lang="en-US" altLang="en-US" sz="1400">
              <a:solidFill>
                <a:srgbClr val="00B050"/>
              </a:solidFill>
            </a:endParaRPr>
          </a:p>
        </p:txBody>
      </p:sp>
      <p:sp>
        <p:nvSpPr>
          <p:cNvPr id="31" name="TextBox 30"/>
          <p:cNvSpPr txBox="1">
            <a:spLocks noChangeArrowheads="1"/>
          </p:cNvSpPr>
          <p:nvPr/>
        </p:nvSpPr>
        <p:spPr bwMode="auto">
          <a:xfrm rot="-655653">
            <a:off x="5250541" y="5693160"/>
            <a:ext cx="40036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de-DE" altLang="en-US" b="1" dirty="0"/>
              <a:t>Thus we have obtained scale and rotation </a:t>
            </a:r>
            <a:r>
              <a:rPr lang="de-DE" altLang="en-US" b="1" dirty="0" smtClean="0"/>
              <a:t>invariance of shapes !</a:t>
            </a:r>
          </a:p>
          <a:p>
            <a:pPr algn="ctr" eaLnBrk="1" hangingPunct="1"/>
            <a:r>
              <a:rPr lang="de-DE" altLang="en-US" b="1" dirty="0" smtClean="0"/>
              <a:t>They are only shifted.</a:t>
            </a:r>
            <a:endParaRPr lang="en-US" altLang="en-US" b="1" dirty="0"/>
          </a:p>
        </p:txBody>
      </p:sp>
      <p:pic>
        <p:nvPicPr>
          <p:cNvPr id="3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5617"/>
          <a:stretch/>
        </p:blipFill>
        <p:spPr bwMode="auto">
          <a:xfrm>
            <a:off x="259269" y="2159932"/>
            <a:ext cx="3570135" cy="1663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itle 1"/>
          <p:cNvSpPr txBox="1">
            <a:spLocks/>
          </p:cNvSpPr>
          <p:nvPr/>
        </p:nvSpPr>
        <p:spPr>
          <a:xfrm>
            <a:off x="-127798" y="32062"/>
            <a:ext cx="8942510" cy="858126"/>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4000" dirty="0" smtClean="0"/>
              <a:t>Properties of the log z-transform</a:t>
            </a:r>
            <a:endParaRPr lang="de-DE" sz="4000" dirty="0"/>
          </a:p>
        </p:txBody>
      </p:sp>
    </p:spTree>
    <p:extLst>
      <p:ext uri="{BB962C8B-B14F-4D97-AF65-F5344CB8AC3E}">
        <p14:creationId xmlns:p14="http://schemas.microsoft.com/office/powerpoint/2010/main" val="797299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ppt_x"/>
                                          </p:val>
                                        </p:tav>
                                        <p:tav tm="100000">
                                          <p:val>
                                            <p:strVal val="#ppt_x"/>
                                          </p:val>
                                        </p:tav>
                                      </p:tavLst>
                                    </p:anim>
                                    <p:anim calcmode="lin" valueType="num">
                                      <p:cBhvr additive="base">
                                        <p:cTn id="8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6"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down)">
                                      <p:cBhvr>
                                        <p:cTn id="93" dur="580">
                                          <p:stCondLst>
                                            <p:cond delay="0"/>
                                          </p:stCondLst>
                                        </p:cTn>
                                        <p:tgtEl>
                                          <p:spTgt spid="31"/>
                                        </p:tgtEl>
                                      </p:cBhvr>
                                    </p:animEffect>
                                    <p:anim calcmode="lin" valueType="num">
                                      <p:cBhvr>
                                        <p:cTn id="94"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99" dur="26">
                                          <p:stCondLst>
                                            <p:cond delay="650"/>
                                          </p:stCondLst>
                                        </p:cTn>
                                        <p:tgtEl>
                                          <p:spTgt spid="31"/>
                                        </p:tgtEl>
                                      </p:cBhvr>
                                      <p:to x="100000" y="60000"/>
                                    </p:animScale>
                                    <p:animScale>
                                      <p:cBhvr>
                                        <p:cTn id="100" dur="166" decel="50000">
                                          <p:stCondLst>
                                            <p:cond delay="676"/>
                                          </p:stCondLst>
                                        </p:cTn>
                                        <p:tgtEl>
                                          <p:spTgt spid="31"/>
                                        </p:tgtEl>
                                      </p:cBhvr>
                                      <p:to x="100000" y="100000"/>
                                    </p:animScale>
                                    <p:animScale>
                                      <p:cBhvr>
                                        <p:cTn id="101" dur="26">
                                          <p:stCondLst>
                                            <p:cond delay="1312"/>
                                          </p:stCondLst>
                                        </p:cTn>
                                        <p:tgtEl>
                                          <p:spTgt spid="31"/>
                                        </p:tgtEl>
                                      </p:cBhvr>
                                      <p:to x="100000" y="80000"/>
                                    </p:animScale>
                                    <p:animScale>
                                      <p:cBhvr>
                                        <p:cTn id="102" dur="166" decel="50000">
                                          <p:stCondLst>
                                            <p:cond delay="1338"/>
                                          </p:stCondLst>
                                        </p:cTn>
                                        <p:tgtEl>
                                          <p:spTgt spid="31"/>
                                        </p:tgtEl>
                                      </p:cBhvr>
                                      <p:to x="100000" y="100000"/>
                                    </p:animScale>
                                    <p:animScale>
                                      <p:cBhvr>
                                        <p:cTn id="103" dur="26">
                                          <p:stCondLst>
                                            <p:cond delay="1642"/>
                                          </p:stCondLst>
                                        </p:cTn>
                                        <p:tgtEl>
                                          <p:spTgt spid="31"/>
                                        </p:tgtEl>
                                      </p:cBhvr>
                                      <p:to x="100000" y="90000"/>
                                    </p:animScale>
                                    <p:animScale>
                                      <p:cBhvr>
                                        <p:cTn id="104" dur="166" decel="50000">
                                          <p:stCondLst>
                                            <p:cond delay="1668"/>
                                          </p:stCondLst>
                                        </p:cTn>
                                        <p:tgtEl>
                                          <p:spTgt spid="31"/>
                                        </p:tgtEl>
                                      </p:cBhvr>
                                      <p:to x="100000" y="100000"/>
                                    </p:animScale>
                                    <p:animScale>
                                      <p:cBhvr>
                                        <p:cTn id="105" dur="26">
                                          <p:stCondLst>
                                            <p:cond delay="1808"/>
                                          </p:stCondLst>
                                        </p:cTn>
                                        <p:tgtEl>
                                          <p:spTgt spid="31"/>
                                        </p:tgtEl>
                                      </p:cBhvr>
                                      <p:to x="100000" y="95000"/>
                                    </p:animScale>
                                    <p:animScale>
                                      <p:cBhvr>
                                        <p:cTn id="106" dur="166" decel="50000">
                                          <p:stCondLst>
                                            <p:cond delay="1834"/>
                                          </p:stCondLst>
                                        </p:cTn>
                                        <p:tgtEl>
                                          <p:spTgt spid="3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6" grpId="0"/>
      <p:bldP spid="7" grpId="0"/>
      <p:bldP spid="9" grpId="0"/>
      <p:bldP spid="10" grpId="0"/>
      <p:bldP spid="18" grpId="0"/>
      <p:bldP spid="21" grpId="0"/>
      <p:bldP spid="22" grpId="0"/>
      <p:bldP spid="23" grpId="0"/>
      <p:bldP spid="24" grpId="0"/>
      <p:bldP spid="28" grpId="0"/>
      <p:bldP spid="25" grpId="0"/>
      <p:bldP spid="30" grpId="0"/>
      <p:bldP spid="26" grpId="0"/>
      <p:bldP spid="32" grpId="0"/>
      <p:bldP spid="29"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2912" y="-4886324"/>
            <a:ext cx="352997" cy="33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10888"/>
            <a:ext cx="6205439" cy="584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316256" y="6288613"/>
            <a:ext cx="1827744" cy="523220"/>
          </a:xfrm>
          <a:prstGeom prst="rect">
            <a:avLst/>
          </a:prstGeom>
          <a:noFill/>
        </p:spPr>
        <p:txBody>
          <a:bodyPr wrap="none" rtlCol="0">
            <a:spAutoFit/>
          </a:bodyPr>
          <a:lstStyle/>
          <a:p>
            <a:r>
              <a:rPr lang="de-DE" sz="1400" dirty="0"/>
              <a:t>[</a:t>
            </a:r>
            <a:r>
              <a:rPr lang="de-DE" sz="1400" dirty="0" smtClean="0"/>
              <a:t>Schwartz, 1994]</a:t>
            </a:r>
          </a:p>
          <a:p>
            <a:pPr algn="r"/>
            <a:r>
              <a:rPr lang="de-DE" sz="1400" dirty="0" smtClean="0"/>
              <a:t>[Araujo &amp; Diaz 1997]</a:t>
            </a:r>
            <a:endParaRPr lang="de-DE" sz="1400" dirty="0"/>
          </a:p>
        </p:txBody>
      </p:sp>
      <p:pic>
        <p:nvPicPr>
          <p:cNvPr id="205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b="65418"/>
          <a:stretch/>
        </p:blipFill>
        <p:spPr bwMode="auto">
          <a:xfrm>
            <a:off x="6151015" y="-68944"/>
            <a:ext cx="2862359"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67291"/>
          <a:stretch/>
        </p:blipFill>
        <p:spPr bwMode="auto">
          <a:xfrm>
            <a:off x="6060299" y="1549398"/>
            <a:ext cx="2862359"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34582" b="34438"/>
          <a:stretch/>
        </p:blipFill>
        <p:spPr bwMode="auto">
          <a:xfrm>
            <a:off x="6136501" y="3218054"/>
            <a:ext cx="2862359"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p:cNvSpPr txBox="1">
            <a:spLocks/>
          </p:cNvSpPr>
          <p:nvPr/>
        </p:nvSpPr>
        <p:spPr>
          <a:xfrm>
            <a:off x="-1374830" y="32062"/>
            <a:ext cx="8942510" cy="858126"/>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4000" dirty="0" smtClean="0"/>
              <a:t>Properties of log z</a:t>
            </a:r>
            <a:endParaRPr lang="de-DE" sz="4000" dirty="0"/>
          </a:p>
        </p:txBody>
      </p:sp>
      <p:sp>
        <p:nvSpPr>
          <p:cNvPr id="5" name="Rectangle 4"/>
          <p:cNvSpPr/>
          <p:nvPr/>
        </p:nvSpPr>
        <p:spPr>
          <a:xfrm>
            <a:off x="116112" y="5834743"/>
            <a:ext cx="4818743" cy="994229"/>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82068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http://paulbourke.net/papers/helnet/helnet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2" y="4037584"/>
            <a:ext cx="4641233" cy="287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p:cNvSpPr txBox="1">
            <a:spLocks noChangeArrowheads="1"/>
          </p:cNvSpPr>
          <p:nvPr/>
        </p:nvSpPr>
        <p:spPr bwMode="auto">
          <a:xfrm>
            <a:off x="5936780" y="5001151"/>
            <a:ext cx="30908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eaLnBrk="1" hangingPunct="1">
              <a:buFont typeface="Symbol"/>
              <a:buChar char="a"/>
            </a:pPr>
            <a:r>
              <a:rPr lang="de-DE" altLang="en-US" dirty="0" smtClean="0"/>
              <a:t>and </a:t>
            </a:r>
            <a:r>
              <a:rPr lang="de-DE" altLang="en-US" dirty="0">
                <a:latin typeface="Symbol" pitchFamily="18" charset="2"/>
              </a:rPr>
              <a:t>b</a:t>
            </a:r>
            <a:r>
              <a:rPr lang="de-DE" altLang="en-US" dirty="0"/>
              <a:t> take the values </a:t>
            </a:r>
            <a:endParaRPr lang="de-DE" altLang="en-US" dirty="0" smtClean="0"/>
          </a:p>
          <a:p>
            <a:pPr eaLnBrk="1" hangingPunct="1"/>
            <a:r>
              <a:rPr lang="de-DE" altLang="en-US" dirty="0" smtClean="0"/>
              <a:t>0.333 </a:t>
            </a:r>
            <a:r>
              <a:rPr lang="de-DE" altLang="en-US" dirty="0"/>
              <a:t>and 6.66 respectively. </a:t>
            </a:r>
          </a:p>
        </p:txBody>
      </p:sp>
      <p:grpSp>
        <p:nvGrpSpPr>
          <p:cNvPr id="13" name="Group 12"/>
          <p:cNvGrpSpPr/>
          <p:nvPr/>
        </p:nvGrpSpPr>
        <p:grpSpPr>
          <a:xfrm>
            <a:off x="5915831" y="4267755"/>
            <a:ext cx="3124200" cy="639762"/>
            <a:chOff x="1406525" y="3970338"/>
            <a:chExt cx="3124200" cy="639762"/>
          </a:xfrm>
        </p:grpSpPr>
        <p:sp>
          <p:nvSpPr>
            <p:cNvPr id="14" name="Text Box 7"/>
            <p:cNvSpPr txBox="1">
              <a:spLocks noChangeArrowheads="1"/>
            </p:cNvSpPr>
            <p:nvPr/>
          </p:nvSpPr>
          <p:spPr bwMode="auto">
            <a:xfrm>
              <a:off x="1406525" y="4127500"/>
              <a:ext cx="1193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dirty="0"/>
                <a:t>G(z) = log</a:t>
              </a:r>
            </a:p>
          </p:txBody>
        </p:sp>
        <p:sp>
          <p:nvSpPr>
            <p:cNvPr id="15" name="Text Box 8"/>
            <p:cNvSpPr txBox="1">
              <a:spLocks noChangeArrowheads="1"/>
            </p:cNvSpPr>
            <p:nvPr/>
          </p:nvSpPr>
          <p:spPr bwMode="auto">
            <a:xfrm>
              <a:off x="2492375" y="3970338"/>
              <a:ext cx="576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a:t>z+</a:t>
              </a:r>
              <a:r>
                <a:rPr lang="de-DE" altLang="en-US">
                  <a:latin typeface="Symbol" pitchFamily="18" charset="2"/>
                </a:rPr>
                <a:t>a</a:t>
              </a:r>
            </a:p>
          </p:txBody>
        </p:sp>
        <p:sp>
          <p:nvSpPr>
            <p:cNvPr id="16" name="Text Box 9"/>
            <p:cNvSpPr txBox="1">
              <a:spLocks noChangeArrowheads="1"/>
            </p:cNvSpPr>
            <p:nvPr/>
          </p:nvSpPr>
          <p:spPr bwMode="auto">
            <a:xfrm>
              <a:off x="2489200" y="4243388"/>
              <a:ext cx="5572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a:t>z+</a:t>
              </a:r>
              <a:r>
                <a:rPr lang="de-DE" altLang="en-US">
                  <a:latin typeface="Symbol" pitchFamily="18" charset="2"/>
                </a:rPr>
                <a:t>b</a:t>
              </a:r>
            </a:p>
          </p:txBody>
        </p:sp>
        <p:sp>
          <p:nvSpPr>
            <p:cNvPr id="17" name="Line 11"/>
            <p:cNvSpPr>
              <a:spLocks noChangeShapeType="1"/>
            </p:cNvSpPr>
            <p:nvPr/>
          </p:nvSpPr>
          <p:spPr bwMode="auto">
            <a:xfrm>
              <a:off x="2538413" y="4314825"/>
              <a:ext cx="4794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Text Box 12"/>
            <p:cNvSpPr txBox="1">
              <a:spLocks noChangeArrowheads="1"/>
            </p:cNvSpPr>
            <p:nvPr/>
          </p:nvSpPr>
          <p:spPr bwMode="auto">
            <a:xfrm>
              <a:off x="3559175" y="4113213"/>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dirty="0"/>
                <a:t>z=x + iy</a:t>
              </a:r>
            </a:p>
          </p:txBody>
        </p:sp>
      </p:grpSp>
      <p:sp>
        <p:nvSpPr>
          <p:cNvPr id="3" name="TextBox 2"/>
          <p:cNvSpPr txBox="1"/>
          <p:nvPr/>
        </p:nvSpPr>
        <p:spPr>
          <a:xfrm>
            <a:off x="0" y="3561080"/>
            <a:ext cx="6984604" cy="369332"/>
          </a:xfrm>
          <a:prstGeom prst="rect">
            <a:avLst/>
          </a:prstGeom>
          <a:noFill/>
        </p:spPr>
        <p:txBody>
          <a:bodyPr wrap="none" rtlCol="0">
            <a:spAutoFit/>
          </a:bodyPr>
          <a:lstStyle/>
          <a:p>
            <a:r>
              <a:rPr lang="de-DE" dirty="0" smtClean="0"/>
              <a:t>More realistic: converging angular lines at 90° (bean shaped map):</a:t>
            </a:r>
            <a:endParaRPr lang="de-DE" dirty="0"/>
          </a:p>
        </p:txBody>
      </p:sp>
      <p:pic>
        <p:nvPicPr>
          <p:cNvPr id="2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8370"/>
          <a:stretch/>
        </p:blipFill>
        <p:spPr bwMode="auto">
          <a:xfrm>
            <a:off x="4280061" y="682425"/>
            <a:ext cx="4943475" cy="291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908205" y="5898028"/>
            <a:ext cx="3315331" cy="861774"/>
          </a:xfrm>
          <a:prstGeom prst="rect">
            <a:avLst/>
          </a:prstGeom>
          <a:noFill/>
        </p:spPr>
        <p:txBody>
          <a:bodyPr wrap="none" rtlCol="0">
            <a:spAutoFit/>
          </a:bodyPr>
          <a:lstStyle/>
          <a:p>
            <a:r>
              <a:rPr lang="de-DE" dirty="0" smtClean="0">
                <a:latin typeface="Calibri"/>
                <a:cs typeface="Calibri"/>
              </a:rPr>
              <a:t>For primates: </a:t>
            </a:r>
            <a:r>
              <a:rPr lang="el-GR" dirty="0" smtClean="0">
                <a:latin typeface="Calibri"/>
                <a:cs typeface="Calibri"/>
              </a:rPr>
              <a:t>α</a:t>
            </a:r>
            <a:r>
              <a:rPr lang="de-DE" dirty="0" smtClean="0"/>
              <a:t>~0.3°, </a:t>
            </a:r>
            <a:r>
              <a:rPr lang="de-DE" altLang="en-US" dirty="0" smtClean="0">
                <a:latin typeface="Symbol" pitchFamily="18" charset="2"/>
              </a:rPr>
              <a:t>b~50°</a:t>
            </a:r>
          </a:p>
          <a:p>
            <a:r>
              <a:rPr lang="de-DE" sz="1400" dirty="0" smtClean="0"/>
              <a:t>		[Schwartz 1994]</a:t>
            </a:r>
          </a:p>
          <a:p>
            <a:endParaRPr lang="de-DE" dirty="0"/>
          </a:p>
        </p:txBody>
      </p:sp>
      <p:sp>
        <p:nvSpPr>
          <p:cNvPr id="23" name="Title 1"/>
          <p:cNvSpPr txBox="1">
            <a:spLocks/>
          </p:cNvSpPr>
          <p:nvPr/>
        </p:nvSpPr>
        <p:spPr>
          <a:xfrm>
            <a:off x="-201662" y="32062"/>
            <a:ext cx="8942510" cy="858126"/>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de-DE" sz="4000" dirty="0" smtClean="0"/>
              <a:t>Real maps: log (z+a) and beyond</a:t>
            </a:r>
            <a:endParaRPr lang="de-DE" sz="4000" dirty="0"/>
          </a:p>
        </p:txBody>
      </p:sp>
      <p:pic>
        <p:nvPicPr>
          <p:cNvPr id="2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a:stretch/>
        </p:blipFill>
        <p:spPr bwMode="auto">
          <a:xfrm>
            <a:off x="-1" y="977700"/>
            <a:ext cx="3819525" cy="2004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161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488950"/>
            <a:ext cx="6350000" cy="6178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7" name="Text Box 3"/>
          <p:cNvSpPr txBox="1">
            <a:spLocks noChangeArrowheads="1"/>
          </p:cNvSpPr>
          <p:nvPr/>
        </p:nvSpPr>
        <p:spPr bwMode="auto">
          <a:xfrm>
            <a:off x="193675" y="430213"/>
            <a:ext cx="5030788"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3300" i="1">
                <a:solidFill>
                  <a:srgbClr val="000099"/>
                </a:solidFill>
              </a:rPr>
              <a:t>Visual cortex</a:t>
            </a:r>
          </a:p>
        </p:txBody>
      </p:sp>
    </p:spTree>
    <p:extLst>
      <p:ext uri="{BB962C8B-B14F-4D97-AF65-F5344CB8AC3E}">
        <p14:creationId xmlns:p14="http://schemas.microsoft.com/office/powerpoint/2010/main" val="41759893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93675" y="327025"/>
            <a:ext cx="5030788"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Receptive fields</a:t>
            </a:r>
          </a:p>
        </p:txBody>
      </p:sp>
      <p:sp>
        <p:nvSpPr>
          <p:cNvPr id="34819" name="Text Box 3"/>
          <p:cNvSpPr txBox="1">
            <a:spLocks noChangeArrowheads="1"/>
          </p:cNvSpPr>
          <p:nvPr/>
        </p:nvSpPr>
        <p:spPr bwMode="auto">
          <a:xfrm>
            <a:off x="163513" y="2122488"/>
            <a:ext cx="3100387" cy="440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i="1">
                <a:solidFill>
                  <a:srgbClr val="000099"/>
                </a:solidFill>
              </a:rPr>
              <a:t>Simple cells react to an illuminated bar in their RF, but they are sensitive to its orientation (see classical results of Hubel and Wiesel, 1959).</a:t>
            </a:r>
          </a:p>
          <a:p>
            <a:pPr eaLnBrk="1">
              <a:lnSpc>
                <a:spcPct val="93000"/>
              </a:lnSpc>
              <a:buClr>
                <a:srgbClr val="000000"/>
              </a:buClr>
              <a:buSzPct val="45000"/>
              <a:buFont typeface="Wingdings" pitchFamily="2" charset="2"/>
              <a:buNone/>
            </a:pPr>
            <a:endParaRPr lang="en-GB" altLang="en-US" sz="2000" i="1">
              <a:solidFill>
                <a:srgbClr val="000099"/>
              </a:solidFill>
            </a:endParaRPr>
          </a:p>
          <a:p>
            <a:pPr eaLnBrk="1">
              <a:lnSpc>
                <a:spcPct val="93000"/>
              </a:lnSpc>
              <a:buClr>
                <a:srgbClr val="000000"/>
              </a:buClr>
              <a:buSzPct val="45000"/>
              <a:buFont typeface="Wingdings" pitchFamily="2" charset="2"/>
              <a:buNone/>
            </a:pPr>
            <a:r>
              <a:rPr lang="en-GB" altLang="en-US" sz="2000" i="1">
                <a:solidFill>
                  <a:srgbClr val="000099"/>
                </a:solidFill>
              </a:rPr>
              <a:t>Bars of different length are presented with the RF of a simple cell for a certain time (black bar on top). The cell's response is sensitive to the orientation of the bar.</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795463"/>
            <a:ext cx="5564188" cy="4899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1" name="Text Box 5"/>
          <p:cNvSpPr txBox="1">
            <a:spLocks noChangeArrowheads="1"/>
          </p:cNvSpPr>
          <p:nvPr/>
        </p:nvSpPr>
        <p:spPr bwMode="auto">
          <a:xfrm>
            <a:off x="163513" y="1143000"/>
            <a:ext cx="8489950"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i="1">
                <a:solidFill>
                  <a:srgbClr val="000099"/>
                </a:solidFill>
              </a:rPr>
              <a:t>Cells in the visual cortex have receptive fields (RF). These cells react when a stimulus is presented to a certain area on the retina, i.e. the RF.</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On-Off responses</a:t>
            </a:r>
          </a:p>
        </p:txBody>
      </p:sp>
      <p:sp>
        <p:nvSpPr>
          <p:cNvPr id="35843" name="Text Box 3"/>
          <p:cNvSpPr txBox="1">
            <a:spLocks noChangeArrowheads="1"/>
          </p:cNvSpPr>
          <p:nvPr/>
        </p:nvSpPr>
        <p:spPr bwMode="auto">
          <a:xfrm>
            <a:off x="163513" y="979488"/>
            <a:ext cx="4897437" cy="326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b="1" i="1">
                <a:solidFill>
                  <a:srgbClr val="000099"/>
                </a:solidFill>
              </a:rPr>
              <a:t>Experiment: </a:t>
            </a:r>
            <a:r>
              <a:rPr lang="en-GB" altLang="en-US" i="1">
                <a:solidFill>
                  <a:srgbClr val="000099"/>
                </a:solidFill>
              </a:rPr>
              <a:t>A light bar is flashed within the RF of a simple cell in V1 that is recorded from.</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r>
              <a:rPr lang="en-GB" altLang="en-US" b="1" i="1">
                <a:solidFill>
                  <a:srgbClr val="000099"/>
                </a:solidFill>
              </a:rPr>
              <a:t>Observation:</a:t>
            </a:r>
            <a:r>
              <a:rPr lang="en-GB" altLang="en-US" i="1">
                <a:solidFill>
                  <a:srgbClr val="000099"/>
                </a:solidFill>
              </a:rPr>
              <a:t> Depending on the position of the bar within the RF the cell responds strongly (ON response) or not at all (OFF response).</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700" y="488950"/>
            <a:ext cx="3252788" cy="3573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5845" name="Group 5"/>
          <p:cNvGrpSpPr>
            <a:grpSpLocks/>
          </p:cNvGrpSpPr>
          <p:nvPr/>
        </p:nvGrpSpPr>
        <p:grpSpPr bwMode="auto">
          <a:xfrm>
            <a:off x="555625" y="4525963"/>
            <a:ext cx="5632450" cy="2136775"/>
            <a:chOff x="386" y="3143"/>
            <a:chExt cx="3911" cy="1483"/>
          </a:xfrm>
        </p:grpSpPr>
        <p:pic>
          <p:nvPicPr>
            <p:cNvPr id="358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 y="3143"/>
              <a:ext cx="3912" cy="14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7" name="AutoShape 7"/>
            <p:cNvSpPr>
              <a:spLocks noChangeArrowheads="1"/>
            </p:cNvSpPr>
            <p:nvPr/>
          </p:nvSpPr>
          <p:spPr bwMode="auto">
            <a:xfrm>
              <a:off x="386" y="4399"/>
              <a:ext cx="340" cy="227"/>
            </a:xfrm>
            <a:prstGeom prst="roundRect">
              <a:avLst>
                <a:gd name="adj" fmla="val 440"/>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0" y="3917950"/>
            <a:ext cx="5549900" cy="2938463"/>
            <a:chOff x="0" y="2721"/>
            <a:chExt cx="3854" cy="2040"/>
          </a:xfrm>
        </p:grpSpPr>
        <p:pic>
          <p:nvPicPr>
            <p:cNvPr id="368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2721"/>
              <a:ext cx="3742" cy="19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72" name="AutoShape 4"/>
            <p:cNvSpPr>
              <a:spLocks noChangeArrowheads="1"/>
            </p:cNvSpPr>
            <p:nvPr/>
          </p:nvSpPr>
          <p:spPr bwMode="auto">
            <a:xfrm>
              <a:off x="0" y="4309"/>
              <a:ext cx="567" cy="454"/>
            </a:xfrm>
            <a:prstGeom prst="roundRect">
              <a:avLst>
                <a:gd name="adj" fmla="val 218"/>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36867" name="Text Box 5"/>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On-Off responses</a:t>
            </a:r>
          </a:p>
        </p:txBody>
      </p:sp>
      <p:sp>
        <p:nvSpPr>
          <p:cNvPr id="36868" name="Text Box 6"/>
          <p:cNvSpPr txBox="1">
            <a:spLocks noChangeArrowheads="1"/>
          </p:cNvSpPr>
          <p:nvPr/>
        </p:nvSpPr>
        <p:spPr bwMode="auto">
          <a:xfrm>
            <a:off x="163513" y="979488"/>
            <a:ext cx="4897437" cy="326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b="1" i="1">
                <a:solidFill>
                  <a:srgbClr val="000099"/>
                </a:solidFill>
              </a:rPr>
              <a:t>Experiment: </a:t>
            </a:r>
            <a:r>
              <a:rPr lang="en-GB" altLang="en-US" i="1">
                <a:solidFill>
                  <a:srgbClr val="000099"/>
                </a:solidFill>
              </a:rPr>
              <a:t>A light bar is flashed within the RF of a simple cell in V1 that is recorded from.</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r>
              <a:rPr lang="en-GB" altLang="en-US" b="1" i="1">
                <a:solidFill>
                  <a:srgbClr val="000099"/>
                </a:solidFill>
              </a:rPr>
              <a:t>Observation:</a:t>
            </a:r>
            <a:r>
              <a:rPr lang="en-GB" altLang="en-US" i="1">
                <a:solidFill>
                  <a:srgbClr val="000099"/>
                </a:solidFill>
              </a:rPr>
              <a:t> Depending on the position of the bar within the RF the cell responds strongly (ON response) or not at all (OFF response).</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r>
              <a:rPr lang="en-GB" altLang="en-US" b="1" i="1">
                <a:solidFill>
                  <a:srgbClr val="000099"/>
                </a:solidFill>
              </a:rPr>
              <a:t>Explanation:</a:t>
            </a:r>
            <a:r>
              <a:rPr lang="en-GB" altLang="en-US" i="1">
                <a:solidFill>
                  <a:srgbClr val="000099"/>
                </a:solidFill>
              </a:rPr>
              <a:t> Simple cell RF emerges from the overlap of several LGN cells with center surround RF.</a:t>
            </a:r>
          </a:p>
        </p:txBody>
      </p:sp>
      <p:pic>
        <p:nvPicPr>
          <p:cNvPr id="3686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700" y="488950"/>
            <a:ext cx="3252788" cy="3573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4735513"/>
            <a:ext cx="3144838" cy="1633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Columns</a:t>
            </a:r>
          </a:p>
        </p:txBody>
      </p:sp>
      <p:sp>
        <p:nvSpPr>
          <p:cNvPr id="37891" name="Text Box 3"/>
          <p:cNvSpPr txBox="1">
            <a:spLocks noChangeArrowheads="1"/>
          </p:cNvSpPr>
          <p:nvPr/>
        </p:nvSpPr>
        <p:spPr bwMode="auto">
          <a:xfrm>
            <a:off x="163513" y="1306513"/>
            <a:ext cx="5387975" cy="326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b="1" i="1">
                <a:solidFill>
                  <a:srgbClr val="000099"/>
                </a:solidFill>
              </a:rPr>
              <a:t>Experiment: </a:t>
            </a:r>
            <a:r>
              <a:rPr lang="en-GB" altLang="en-US" sz="2000" i="1">
                <a:solidFill>
                  <a:srgbClr val="000099"/>
                </a:solidFill>
              </a:rPr>
              <a:t>Electrode is moved through the visual cortex and the preference direction is recorded.</a:t>
            </a:r>
          </a:p>
          <a:p>
            <a:pPr eaLnBrk="1">
              <a:lnSpc>
                <a:spcPct val="93000"/>
              </a:lnSpc>
              <a:buClr>
                <a:srgbClr val="000000"/>
              </a:buClr>
              <a:buSzPct val="45000"/>
              <a:buFont typeface="Wingdings" pitchFamily="2" charset="2"/>
              <a:buNone/>
            </a:pPr>
            <a:endParaRPr lang="en-GB" altLang="en-US" sz="2000" i="1">
              <a:solidFill>
                <a:srgbClr val="000099"/>
              </a:solidFill>
            </a:endParaRPr>
          </a:p>
          <a:p>
            <a:pPr eaLnBrk="1">
              <a:lnSpc>
                <a:spcPct val="93000"/>
              </a:lnSpc>
              <a:buClr>
                <a:srgbClr val="000000"/>
              </a:buClr>
              <a:buSzPct val="45000"/>
              <a:buFont typeface="Wingdings" pitchFamily="2" charset="2"/>
              <a:buNone/>
            </a:pPr>
            <a:r>
              <a:rPr lang="en-GB" altLang="en-US" sz="2000" b="1" i="1">
                <a:solidFill>
                  <a:srgbClr val="000099"/>
                </a:solidFill>
              </a:rPr>
              <a:t>Observation 1: </a:t>
            </a:r>
            <a:r>
              <a:rPr lang="en-GB" altLang="en-US" sz="2000" i="1">
                <a:solidFill>
                  <a:srgbClr val="000099"/>
                </a:solidFill>
              </a:rPr>
              <a:t>Preferred direction changes continuously within neighboring cells. </a:t>
            </a:r>
          </a:p>
          <a:p>
            <a:pPr eaLnBrk="1">
              <a:lnSpc>
                <a:spcPct val="93000"/>
              </a:lnSpc>
              <a:buClr>
                <a:srgbClr val="000000"/>
              </a:buClr>
              <a:buSzPct val="45000"/>
              <a:buFont typeface="Wingdings" pitchFamily="2" charset="2"/>
              <a:buNone/>
            </a:pPr>
            <a:endParaRPr lang="en-GB" altLang="en-US" sz="2000" i="1">
              <a:solidFill>
                <a:srgbClr val="000099"/>
              </a:solidFill>
            </a:endParaRPr>
          </a:p>
          <a:p>
            <a:pPr eaLnBrk="1">
              <a:lnSpc>
                <a:spcPct val="93000"/>
              </a:lnSpc>
              <a:buClr>
                <a:srgbClr val="000000"/>
              </a:buClr>
              <a:buSzPct val="45000"/>
              <a:buFont typeface="Wingdings" pitchFamily="2" charset="2"/>
              <a:buNone/>
            </a:pPr>
            <a:endParaRPr lang="en-GB" altLang="en-US" sz="2000" i="1">
              <a:solidFill>
                <a:srgbClr val="000099"/>
              </a:solidFill>
            </a:endParaRPr>
          </a:p>
        </p:txBody>
      </p:sp>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775" y="1371600"/>
            <a:ext cx="2286000" cy="2481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7893" name="Group 5"/>
          <p:cNvGrpSpPr>
            <a:grpSpLocks/>
          </p:cNvGrpSpPr>
          <p:nvPr/>
        </p:nvGrpSpPr>
        <p:grpSpPr bwMode="auto">
          <a:xfrm>
            <a:off x="1306513" y="4964113"/>
            <a:ext cx="2606675" cy="652462"/>
            <a:chOff x="907" y="3447"/>
            <a:chExt cx="1810" cy="453"/>
          </a:xfrm>
        </p:grpSpPr>
        <p:sp>
          <p:nvSpPr>
            <p:cNvPr id="37894" name="Line 6"/>
            <p:cNvSpPr>
              <a:spLocks noChangeShapeType="1"/>
            </p:cNvSpPr>
            <p:nvPr/>
          </p:nvSpPr>
          <p:spPr bwMode="auto">
            <a:xfrm>
              <a:off x="907" y="3447"/>
              <a:ext cx="1" cy="454"/>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5" name="Line 7"/>
            <p:cNvSpPr>
              <a:spLocks noChangeShapeType="1"/>
            </p:cNvSpPr>
            <p:nvPr/>
          </p:nvSpPr>
          <p:spPr bwMode="auto">
            <a:xfrm>
              <a:off x="1134" y="3477"/>
              <a:ext cx="227" cy="393"/>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6" name="Line 8"/>
            <p:cNvSpPr>
              <a:spLocks noChangeShapeType="1"/>
            </p:cNvSpPr>
            <p:nvPr/>
          </p:nvSpPr>
          <p:spPr bwMode="auto">
            <a:xfrm>
              <a:off x="1406" y="3515"/>
              <a:ext cx="347" cy="291"/>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7" name="Line 9"/>
            <p:cNvSpPr>
              <a:spLocks noChangeShapeType="1"/>
            </p:cNvSpPr>
            <p:nvPr/>
          </p:nvSpPr>
          <p:spPr bwMode="auto">
            <a:xfrm>
              <a:off x="1760" y="3581"/>
              <a:ext cx="426" cy="155"/>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8" name="Line 10"/>
            <p:cNvSpPr>
              <a:spLocks noChangeShapeType="1"/>
            </p:cNvSpPr>
            <p:nvPr/>
          </p:nvSpPr>
          <p:spPr bwMode="auto">
            <a:xfrm>
              <a:off x="2272" y="3619"/>
              <a:ext cx="447" cy="79"/>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Columns</a:t>
            </a:r>
          </a:p>
        </p:txBody>
      </p:sp>
      <p:sp>
        <p:nvSpPr>
          <p:cNvPr id="38915" name="Text Box 3"/>
          <p:cNvSpPr txBox="1">
            <a:spLocks noChangeArrowheads="1"/>
          </p:cNvSpPr>
          <p:nvPr/>
        </p:nvSpPr>
        <p:spPr bwMode="auto">
          <a:xfrm>
            <a:off x="163513" y="1306513"/>
            <a:ext cx="5387975" cy="326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b="1" i="1">
                <a:solidFill>
                  <a:srgbClr val="000099"/>
                </a:solidFill>
              </a:rPr>
              <a:t>Experiment: </a:t>
            </a:r>
            <a:r>
              <a:rPr lang="en-GB" altLang="en-US" sz="2000" i="1">
                <a:solidFill>
                  <a:srgbClr val="000099"/>
                </a:solidFill>
              </a:rPr>
              <a:t>Electrode is moved through the visual cortex and the preference direction is recorded.</a:t>
            </a:r>
          </a:p>
          <a:p>
            <a:pPr eaLnBrk="1">
              <a:lnSpc>
                <a:spcPct val="93000"/>
              </a:lnSpc>
              <a:buClr>
                <a:srgbClr val="000000"/>
              </a:buClr>
              <a:buSzPct val="45000"/>
              <a:buFont typeface="Wingdings" pitchFamily="2" charset="2"/>
              <a:buNone/>
            </a:pPr>
            <a:endParaRPr lang="en-GB" altLang="en-US" sz="2000" i="1">
              <a:solidFill>
                <a:srgbClr val="000099"/>
              </a:solidFill>
            </a:endParaRPr>
          </a:p>
          <a:p>
            <a:pPr eaLnBrk="1">
              <a:lnSpc>
                <a:spcPct val="93000"/>
              </a:lnSpc>
              <a:buClr>
                <a:srgbClr val="000000"/>
              </a:buClr>
              <a:buSzPct val="45000"/>
              <a:buFont typeface="Wingdings" pitchFamily="2" charset="2"/>
              <a:buNone/>
            </a:pPr>
            <a:r>
              <a:rPr lang="en-GB" altLang="en-US" sz="2000" b="1" i="1">
                <a:solidFill>
                  <a:srgbClr val="000099"/>
                </a:solidFill>
              </a:rPr>
              <a:t>Observation 1: </a:t>
            </a:r>
            <a:r>
              <a:rPr lang="en-GB" altLang="en-US" sz="2000" i="1">
                <a:solidFill>
                  <a:srgbClr val="000099"/>
                </a:solidFill>
              </a:rPr>
              <a:t>Preferred direction changes continuously within neighboring cells. </a:t>
            </a:r>
          </a:p>
          <a:p>
            <a:pPr eaLnBrk="1">
              <a:lnSpc>
                <a:spcPct val="93000"/>
              </a:lnSpc>
              <a:buClr>
                <a:srgbClr val="000000"/>
              </a:buClr>
              <a:buSzPct val="45000"/>
              <a:buFont typeface="Wingdings" pitchFamily="2" charset="2"/>
              <a:buNone/>
            </a:pPr>
            <a:endParaRPr lang="en-GB" altLang="en-US" sz="2000" i="1">
              <a:solidFill>
                <a:srgbClr val="000099"/>
              </a:solidFill>
            </a:endParaRPr>
          </a:p>
          <a:p>
            <a:pPr eaLnBrk="1">
              <a:lnSpc>
                <a:spcPct val="93000"/>
              </a:lnSpc>
              <a:buClr>
                <a:srgbClr val="000000"/>
              </a:buClr>
              <a:buSzPct val="45000"/>
              <a:buFont typeface="Wingdings" pitchFamily="2" charset="2"/>
              <a:buNone/>
            </a:pPr>
            <a:r>
              <a:rPr lang="en-GB" altLang="en-US" sz="2000" b="1" i="1">
                <a:solidFill>
                  <a:srgbClr val="000099"/>
                </a:solidFill>
              </a:rPr>
              <a:t>Observation 2: </a:t>
            </a:r>
            <a:r>
              <a:rPr lang="en-GB" altLang="en-US" sz="2000" i="1">
                <a:solidFill>
                  <a:srgbClr val="000099"/>
                </a:solidFill>
              </a:rPr>
              <a:t>There are discontinuities in the preferred orientation.</a:t>
            </a:r>
          </a:p>
          <a:p>
            <a:pPr eaLnBrk="1">
              <a:lnSpc>
                <a:spcPct val="93000"/>
              </a:lnSpc>
              <a:buClr>
                <a:srgbClr val="000000"/>
              </a:buClr>
              <a:buSzPct val="45000"/>
              <a:buFont typeface="Wingdings" pitchFamily="2" charset="2"/>
              <a:buNone/>
            </a:pPr>
            <a:endParaRPr lang="en-GB" altLang="en-US" sz="2000" i="1">
              <a:solidFill>
                <a:srgbClr val="000099"/>
              </a:solidFill>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775" y="1371600"/>
            <a:ext cx="2286000" cy="2481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8917" name="Group 5"/>
          <p:cNvGrpSpPr>
            <a:grpSpLocks/>
          </p:cNvGrpSpPr>
          <p:nvPr/>
        </p:nvGrpSpPr>
        <p:grpSpPr bwMode="auto">
          <a:xfrm>
            <a:off x="1306513" y="4964113"/>
            <a:ext cx="2606675" cy="652462"/>
            <a:chOff x="907" y="3447"/>
            <a:chExt cx="1810" cy="453"/>
          </a:xfrm>
        </p:grpSpPr>
        <p:sp>
          <p:nvSpPr>
            <p:cNvPr id="38924" name="Line 6"/>
            <p:cNvSpPr>
              <a:spLocks noChangeShapeType="1"/>
            </p:cNvSpPr>
            <p:nvPr/>
          </p:nvSpPr>
          <p:spPr bwMode="auto">
            <a:xfrm>
              <a:off x="907" y="3447"/>
              <a:ext cx="1" cy="454"/>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5" name="Line 7"/>
            <p:cNvSpPr>
              <a:spLocks noChangeShapeType="1"/>
            </p:cNvSpPr>
            <p:nvPr/>
          </p:nvSpPr>
          <p:spPr bwMode="auto">
            <a:xfrm>
              <a:off x="1134" y="3477"/>
              <a:ext cx="227" cy="393"/>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6" name="Line 8"/>
            <p:cNvSpPr>
              <a:spLocks noChangeShapeType="1"/>
            </p:cNvSpPr>
            <p:nvPr/>
          </p:nvSpPr>
          <p:spPr bwMode="auto">
            <a:xfrm>
              <a:off x="1406" y="3515"/>
              <a:ext cx="347" cy="291"/>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7" name="Line 9"/>
            <p:cNvSpPr>
              <a:spLocks noChangeShapeType="1"/>
            </p:cNvSpPr>
            <p:nvPr/>
          </p:nvSpPr>
          <p:spPr bwMode="auto">
            <a:xfrm>
              <a:off x="1760" y="3581"/>
              <a:ext cx="426" cy="155"/>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8" name="Line 10"/>
            <p:cNvSpPr>
              <a:spLocks noChangeShapeType="1"/>
            </p:cNvSpPr>
            <p:nvPr/>
          </p:nvSpPr>
          <p:spPr bwMode="auto">
            <a:xfrm>
              <a:off x="2272" y="3619"/>
              <a:ext cx="447" cy="79"/>
            </a:xfrm>
            <a:prstGeom prst="line">
              <a:avLst/>
            </a:prstGeom>
            <a:noFill/>
            <a:ln w="72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8918" name="Group 11"/>
          <p:cNvGrpSpPr>
            <a:grpSpLocks/>
          </p:cNvGrpSpPr>
          <p:nvPr/>
        </p:nvGrpSpPr>
        <p:grpSpPr bwMode="auto">
          <a:xfrm>
            <a:off x="4113213" y="5059363"/>
            <a:ext cx="3333750" cy="460375"/>
            <a:chOff x="2856" y="3513"/>
            <a:chExt cx="2315" cy="320"/>
          </a:xfrm>
        </p:grpSpPr>
        <p:sp>
          <p:nvSpPr>
            <p:cNvPr id="38919" name="Line 12"/>
            <p:cNvSpPr>
              <a:spLocks noChangeShapeType="1"/>
            </p:cNvSpPr>
            <p:nvPr/>
          </p:nvSpPr>
          <p:spPr bwMode="auto">
            <a:xfrm flipV="1">
              <a:off x="2856" y="3512"/>
              <a:ext cx="321" cy="323"/>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0" name="Line 13"/>
            <p:cNvSpPr>
              <a:spLocks noChangeShapeType="1"/>
            </p:cNvSpPr>
            <p:nvPr/>
          </p:nvSpPr>
          <p:spPr bwMode="auto">
            <a:xfrm flipV="1">
              <a:off x="3205" y="3614"/>
              <a:ext cx="438" cy="119"/>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1" name="Line 14"/>
            <p:cNvSpPr>
              <a:spLocks noChangeShapeType="1"/>
            </p:cNvSpPr>
            <p:nvPr/>
          </p:nvSpPr>
          <p:spPr bwMode="auto">
            <a:xfrm>
              <a:off x="3764" y="3674"/>
              <a:ext cx="454" cy="1"/>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2" name="Line 15"/>
            <p:cNvSpPr>
              <a:spLocks noChangeShapeType="1"/>
            </p:cNvSpPr>
            <p:nvPr/>
          </p:nvSpPr>
          <p:spPr bwMode="auto">
            <a:xfrm>
              <a:off x="4362" y="3615"/>
              <a:ext cx="438" cy="117"/>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3" name="Line 16"/>
            <p:cNvSpPr>
              <a:spLocks noChangeShapeType="1"/>
            </p:cNvSpPr>
            <p:nvPr/>
          </p:nvSpPr>
          <p:spPr bwMode="auto">
            <a:xfrm>
              <a:off x="4851" y="3513"/>
              <a:ext cx="321" cy="321"/>
            </a:xfrm>
            <a:prstGeom prst="line">
              <a:avLst/>
            </a:prstGeom>
            <a:noFill/>
            <a:ln w="720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209550"/>
            <a:ext cx="9144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4000"/>
              <a:t>Orientation columns in the visual cortex</a:t>
            </a:r>
          </a:p>
        </p:txBody>
      </p: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715000"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23219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395288" y="195263"/>
            <a:ext cx="528478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2d Map</a:t>
            </a:r>
          </a:p>
        </p:txBody>
      </p:sp>
      <p:sp>
        <p:nvSpPr>
          <p:cNvPr id="39939" name="Text Box 3"/>
          <p:cNvSpPr txBox="1">
            <a:spLocks noChangeArrowheads="1"/>
          </p:cNvSpPr>
          <p:nvPr/>
        </p:nvSpPr>
        <p:spPr bwMode="auto">
          <a:xfrm>
            <a:off x="163513" y="815975"/>
            <a:ext cx="8651875" cy="212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i="1">
                <a:solidFill>
                  <a:srgbClr val="000099"/>
                </a:solidFill>
              </a:rPr>
              <a:t>Colormap of preferred orientation in the visual cortex of a cat. One dimensional experiments like in the previous slide correspond to an electrode trace indicated by the black arrow. Small white arrows are VERTICES where all orientations meet.</a:t>
            </a:r>
          </a:p>
          <a:p>
            <a:pPr eaLnBrk="1">
              <a:lnSpc>
                <a:spcPct val="93000"/>
              </a:lnSpc>
              <a:buClr>
                <a:srgbClr val="000000"/>
              </a:buClr>
              <a:buSzPct val="45000"/>
              <a:buFont typeface="Wingdings" pitchFamily="2" charset="2"/>
              <a:buNone/>
            </a:pPr>
            <a:endParaRPr lang="en-GB" altLang="en-US" i="1">
              <a:solidFill>
                <a:srgbClr val="000099"/>
              </a:solidFill>
            </a:endParaRP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50" y="1698625"/>
            <a:ext cx="4899025" cy="457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9941" name="Group 5"/>
          <p:cNvGrpSpPr>
            <a:grpSpLocks/>
          </p:cNvGrpSpPr>
          <p:nvPr/>
        </p:nvGrpSpPr>
        <p:grpSpPr bwMode="auto">
          <a:xfrm>
            <a:off x="6726238" y="1730375"/>
            <a:ext cx="652462" cy="4572000"/>
            <a:chOff x="4671" y="1202"/>
            <a:chExt cx="453" cy="3174"/>
          </a:xfrm>
        </p:grpSpPr>
        <p:sp>
          <p:nvSpPr>
            <p:cNvPr id="39943" name="Line 6"/>
            <p:cNvSpPr>
              <a:spLocks noChangeShapeType="1"/>
            </p:cNvSpPr>
            <p:nvPr/>
          </p:nvSpPr>
          <p:spPr bwMode="auto">
            <a:xfrm>
              <a:off x="4740" y="1383"/>
              <a:ext cx="317" cy="1"/>
            </a:xfrm>
            <a:prstGeom prst="line">
              <a:avLst/>
            </a:prstGeom>
            <a:noFill/>
            <a:ln w="720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44" name="Line 7"/>
            <p:cNvSpPr>
              <a:spLocks noChangeShapeType="1"/>
            </p:cNvSpPr>
            <p:nvPr/>
          </p:nvSpPr>
          <p:spPr bwMode="auto">
            <a:xfrm flipV="1">
              <a:off x="4752" y="1639"/>
              <a:ext cx="293" cy="124"/>
            </a:xfrm>
            <a:prstGeom prst="line">
              <a:avLst/>
            </a:prstGeom>
            <a:noFill/>
            <a:ln w="72000">
              <a:solidFill>
                <a:srgbClr val="94479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45" name="Line 8"/>
            <p:cNvSpPr>
              <a:spLocks noChangeShapeType="1"/>
            </p:cNvSpPr>
            <p:nvPr/>
          </p:nvSpPr>
          <p:spPr bwMode="auto">
            <a:xfrm flipV="1">
              <a:off x="4786" y="1995"/>
              <a:ext cx="225" cy="227"/>
            </a:xfrm>
            <a:prstGeom prst="line">
              <a:avLst/>
            </a:prstGeom>
            <a:noFill/>
            <a:ln w="720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46" name="Line 9"/>
            <p:cNvSpPr>
              <a:spLocks noChangeShapeType="1"/>
            </p:cNvSpPr>
            <p:nvPr/>
          </p:nvSpPr>
          <p:spPr bwMode="auto">
            <a:xfrm flipV="1">
              <a:off x="4837" y="2370"/>
              <a:ext cx="122" cy="295"/>
            </a:xfrm>
            <a:prstGeom prst="line">
              <a:avLst/>
            </a:prstGeom>
            <a:noFill/>
            <a:ln w="72000">
              <a:solidFill>
                <a:srgbClr val="FF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47" name="Line 10"/>
            <p:cNvSpPr>
              <a:spLocks noChangeShapeType="1"/>
            </p:cNvSpPr>
            <p:nvPr/>
          </p:nvSpPr>
          <p:spPr bwMode="auto">
            <a:xfrm flipV="1">
              <a:off x="4898" y="2857"/>
              <a:ext cx="1" cy="319"/>
            </a:xfrm>
            <a:prstGeom prst="line">
              <a:avLst/>
            </a:prstGeom>
            <a:noFill/>
            <a:ln w="720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48" name="Line 11"/>
            <p:cNvSpPr>
              <a:spLocks noChangeShapeType="1"/>
            </p:cNvSpPr>
            <p:nvPr/>
          </p:nvSpPr>
          <p:spPr bwMode="auto">
            <a:xfrm flipH="1" flipV="1">
              <a:off x="4836" y="3368"/>
              <a:ext cx="124" cy="295"/>
            </a:xfrm>
            <a:prstGeom prst="line">
              <a:avLst/>
            </a:prstGeom>
            <a:noFill/>
            <a:ln w="720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49" name="Line 12"/>
            <p:cNvSpPr>
              <a:spLocks noChangeShapeType="1"/>
            </p:cNvSpPr>
            <p:nvPr/>
          </p:nvSpPr>
          <p:spPr bwMode="auto">
            <a:xfrm flipH="1" flipV="1">
              <a:off x="4785" y="3764"/>
              <a:ext cx="227" cy="227"/>
            </a:xfrm>
            <a:prstGeom prst="line">
              <a:avLst/>
            </a:prstGeom>
            <a:noFill/>
            <a:ln w="720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50" name="AutoShape 13"/>
            <p:cNvSpPr>
              <a:spLocks noChangeArrowheads="1"/>
            </p:cNvSpPr>
            <p:nvPr/>
          </p:nvSpPr>
          <p:spPr bwMode="auto">
            <a:xfrm>
              <a:off x="4671" y="1202"/>
              <a:ext cx="454" cy="3175"/>
            </a:xfrm>
            <a:prstGeom prst="roundRect">
              <a:avLst>
                <a:gd name="adj" fmla="val 218"/>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9951" name="Line 14"/>
            <p:cNvSpPr>
              <a:spLocks noChangeShapeType="1"/>
            </p:cNvSpPr>
            <p:nvPr/>
          </p:nvSpPr>
          <p:spPr bwMode="auto">
            <a:xfrm flipH="1" flipV="1">
              <a:off x="4751" y="4133"/>
              <a:ext cx="295" cy="124"/>
            </a:xfrm>
            <a:prstGeom prst="line">
              <a:avLst/>
            </a:prstGeom>
            <a:noFill/>
            <a:ln w="72000">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9942" name="Line 15"/>
          <p:cNvSpPr>
            <a:spLocks noChangeShapeType="1"/>
          </p:cNvSpPr>
          <p:nvPr/>
        </p:nvSpPr>
        <p:spPr bwMode="auto">
          <a:xfrm>
            <a:off x="654050" y="2449513"/>
            <a:ext cx="2611438" cy="2122487"/>
          </a:xfrm>
          <a:prstGeom prst="line">
            <a:avLst/>
          </a:prstGeom>
          <a:noFill/>
          <a:ln w="72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3429000" y="1866900"/>
            <a:ext cx="5551488" cy="4335463"/>
            <a:chOff x="2381" y="1296"/>
            <a:chExt cx="3856" cy="3011"/>
          </a:xfrm>
        </p:grpSpPr>
        <p:pic>
          <p:nvPicPr>
            <p:cNvPr id="409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 y="1296"/>
              <a:ext cx="3744" cy="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6" name="AutoShape 4"/>
            <p:cNvSpPr>
              <a:spLocks noChangeArrowheads="1"/>
            </p:cNvSpPr>
            <p:nvPr/>
          </p:nvSpPr>
          <p:spPr bwMode="auto">
            <a:xfrm>
              <a:off x="2381" y="3764"/>
              <a:ext cx="3855" cy="340"/>
            </a:xfrm>
            <a:prstGeom prst="roundRect">
              <a:avLst>
                <a:gd name="adj" fmla="val 292"/>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40963" name="Text Box 5"/>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Ocular Dominance Columns</a:t>
            </a:r>
          </a:p>
        </p:txBody>
      </p:sp>
      <p:sp>
        <p:nvSpPr>
          <p:cNvPr id="40964" name="Text Box 6"/>
          <p:cNvSpPr txBox="1">
            <a:spLocks noChangeArrowheads="1"/>
          </p:cNvSpPr>
          <p:nvPr/>
        </p:nvSpPr>
        <p:spPr bwMode="auto">
          <a:xfrm>
            <a:off x="163513" y="979488"/>
            <a:ext cx="8162925" cy="587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i="1">
                <a:solidFill>
                  <a:srgbClr val="000099"/>
                </a:solidFill>
              </a:rPr>
              <a:t>The signals from the left and the right eye remain separated in the LGN. From there they are projected to the primary visual cortex where the cells can either be dominated by one eye (ocular dominance L/R) or have equal input (binocular cells).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2"/>
          <p:cNvGrpSpPr>
            <a:grpSpLocks/>
          </p:cNvGrpSpPr>
          <p:nvPr/>
        </p:nvGrpSpPr>
        <p:grpSpPr bwMode="auto">
          <a:xfrm>
            <a:off x="3429000" y="1866900"/>
            <a:ext cx="5551488" cy="4335463"/>
            <a:chOff x="2381" y="1296"/>
            <a:chExt cx="3856" cy="3011"/>
          </a:xfrm>
        </p:grpSpPr>
        <p:pic>
          <p:nvPicPr>
            <p:cNvPr id="4199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 y="1296"/>
              <a:ext cx="3744" cy="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91" name="AutoShape 4"/>
            <p:cNvSpPr>
              <a:spLocks noChangeArrowheads="1"/>
            </p:cNvSpPr>
            <p:nvPr/>
          </p:nvSpPr>
          <p:spPr bwMode="auto">
            <a:xfrm>
              <a:off x="2381" y="3764"/>
              <a:ext cx="3855" cy="340"/>
            </a:xfrm>
            <a:prstGeom prst="roundRect">
              <a:avLst>
                <a:gd name="adj" fmla="val 292"/>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41987" name="Text Box 5"/>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Ocular Dominance Columns</a:t>
            </a:r>
          </a:p>
        </p:txBody>
      </p:sp>
      <p:sp>
        <p:nvSpPr>
          <p:cNvPr id="41988" name="Text Box 6"/>
          <p:cNvSpPr txBox="1">
            <a:spLocks noChangeArrowheads="1"/>
          </p:cNvSpPr>
          <p:nvPr/>
        </p:nvSpPr>
        <p:spPr bwMode="auto">
          <a:xfrm>
            <a:off x="163513" y="979488"/>
            <a:ext cx="8162925" cy="587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i="1">
                <a:solidFill>
                  <a:srgbClr val="000099"/>
                </a:solidFill>
              </a:rPr>
              <a:t>The signals from the left and the right eye remain separated in the LGN. From there they are projected to the primary visual cortex where the cells can either be dominated by one eye (ocular dominance L/R) or have equal input (binocular cells). </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r>
              <a:rPr lang="en-GB" altLang="en-US" i="1">
                <a:solidFill>
                  <a:srgbClr val="000099"/>
                </a:solidFill>
              </a:rPr>
              <a:t>White stripes indicate left and black stripes right ocular dominance (coloring with desoxyglucose).</a:t>
            </a:r>
          </a:p>
        </p:txBody>
      </p:sp>
      <p:pic>
        <p:nvPicPr>
          <p:cNvPr id="4198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13" y="2613025"/>
            <a:ext cx="3024187" cy="3197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Ice Cube Model</a:t>
            </a:r>
          </a:p>
        </p:txBody>
      </p:sp>
      <p:sp>
        <p:nvSpPr>
          <p:cNvPr id="43011" name="Text Box 3"/>
          <p:cNvSpPr txBox="1">
            <a:spLocks noChangeArrowheads="1"/>
          </p:cNvSpPr>
          <p:nvPr/>
        </p:nvSpPr>
        <p:spPr bwMode="auto">
          <a:xfrm>
            <a:off x="65088" y="1143000"/>
            <a:ext cx="4343400" cy="522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i="1">
                <a:solidFill>
                  <a:srgbClr val="000099"/>
                </a:solidFill>
              </a:rPr>
              <a:t>Columns with orthogonal directions for ocularity and orientation.</a:t>
            </a:r>
          </a:p>
          <a:p>
            <a:pPr eaLnBrk="1">
              <a:lnSpc>
                <a:spcPct val="93000"/>
              </a:lnSpc>
              <a:buClr>
                <a:srgbClr val="000000"/>
              </a:buClr>
              <a:buSzPct val="45000"/>
              <a:buFont typeface="Wingdings" pitchFamily="2" charset="2"/>
              <a:buNone/>
            </a:pPr>
            <a:endParaRPr lang="en-GB" altLang="en-US" sz="2000" i="1">
              <a:solidFill>
                <a:srgbClr val="000099"/>
              </a:solidFill>
            </a:endParaRPr>
          </a:p>
        </p:txBody>
      </p:sp>
      <p:grpSp>
        <p:nvGrpSpPr>
          <p:cNvPr id="43012" name="Group 4"/>
          <p:cNvGrpSpPr>
            <a:grpSpLocks/>
          </p:cNvGrpSpPr>
          <p:nvPr/>
        </p:nvGrpSpPr>
        <p:grpSpPr bwMode="auto">
          <a:xfrm>
            <a:off x="4408488" y="654050"/>
            <a:ext cx="4570412" cy="5715000"/>
            <a:chOff x="3061" y="454"/>
            <a:chExt cx="3174" cy="3968"/>
          </a:xfrm>
        </p:grpSpPr>
        <p:pic>
          <p:nvPicPr>
            <p:cNvPr id="430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 y="642"/>
              <a:ext cx="3030" cy="37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5" name="Oval 6"/>
            <p:cNvSpPr>
              <a:spLocks noChangeArrowheads="1"/>
            </p:cNvSpPr>
            <p:nvPr/>
          </p:nvSpPr>
          <p:spPr bwMode="auto">
            <a:xfrm>
              <a:off x="3061" y="454"/>
              <a:ext cx="680" cy="68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43013" name="Text Box 7"/>
          <p:cNvSpPr txBox="1">
            <a:spLocks noChangeArrowheads="1"/>
          </p:cNvSpPr>
          <p:nvPr/>
        </p:nvSpPr>
        <p:spPr bwMode="auto">
          <a:xfrm>
            <a:off x="4800600" y="6465888"/>
            <a:ext cx="4259263"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Hubel and Wiesel, J. of Comp. Neurol., 1972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Ice Cube Model</a:t>
            </a:r>
          </a:p>
        </p:txBody>
      </p:sp>
      <p:sp>
        <p:nvSpPr>
          <p:cNvPr id="44035" name="Text Box 3"/>
          <p:cNvSpPr txBox="1">
            <a:spLocks noChangeArrowheads="1"/>
          </p:cNvSpPr>
          <p:nvPr/>
        </p:nvSpPr>
        <p:spPr bwMode="auto">
          <a:xfrm>
            <a:off x="65088" y="1143000"/>
            <a:ext cx="4343400" cy="522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i="1">
                <a:solidFill>
                  <a:srgbClr val="000099"/>
                </a:solidFill>
              </a:rPr>
              <a:t>Columns with orthogonal directions for ocularity and orientation.</a:t>
            </a:r>
          </a:p>
          <a:p>
            <a:pPr eaLnBrk="1">
              <a:lnSpc>
                <a:spcPct val="93000"/>
              </a:lnSpc>
              <a:buClr>
                <a:srgbClr val="000000"/>
              </a:buClr>
              <a:buSzPct val="45000"/>
              <a:buFont typeface="Wingdings" pitchFamily="2" charset="2"/>
              <a:buNone/>
            </a:pPr>
            <a:endParaRPr lang="en-GB" altLang="en-US" sz="2000" i="1">
              <a:solidFill>
                <a:srgbClr val="000099"/>
              </a:solidFill>
            </a:endParaRPr>
          </a:p>
          <a:p>
            <a:pPr eaLnBrk="1">
              <a:lnSpc>
                <a:spcPct val="93000"/>
              </a:lnSpc>
              <a:buClr>
                <a:srgbClr val="000000"/>
              </a:buClr>
              <a:buSzPct val="45000"/>
              <a:buFont typeface="Wingdings" pitchFamily="2" charset="2"/>
              <a:buNone/>
            </a:pPr>
            <a:r>
              <a:rPr lang="en-GB" altLang="en-US" sz="2000" i="1">
                <a:solidFill>
                  <a:srgbClr val="000099"/>
                </a:solidFill>
              </a:rPr>
              <a:t>Problem: Cannot explain the reversal of the preferred orientation changes and areas of smooth transitions are overestimated (see data).</a:t>
            </a:r>
          </a:p>
        </p:txBody>
      </p:sp>
      <p:grpSp>
        <p:nvGrpSpPr>
          <p:cNvPr id="44036" name="Group 4"/>
          <p:cNvGrpSpPr>
            <a:grpSpLocks/>
          </p:cNvGrpSpPr>
          <p:nvPr/>
        </p:nvGrpSpPr>
        <p:grpSpPr bwMode="auto">
          <a:xfrm>
            <a:off x="4408488" y="654050"/>
            <a:ext cx="4570412" cy="5715000"/>
            <a:chOff x="3061" y="454"/>
            <a:chExt cx="3174" cy="3968"/>
          </a:xfrm>
        </p:grpSpPr>
        <p:pic>
          <p:nvPicPr>
            <p:cNvPr id="440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 y="642"/>
              <a:ext cx="3030" cy="37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40" name="Oval 6"/>
            <p:cNvSpPr>
              <a:spLocks noChangeArrowheads="1"/>
            </p:cNvSpPr>
            <p:nvPr/>
          </p:nvSpPr>
          <p:spPr bwMode="auto">
            <a:xfrm>
              <a:off x="3061" y="454"/>
              <a:ext cx="680" cy="68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pic>
        <p:nvPicPr>
          <p:cNvPr id="4403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88" y="3363913"/>
            <a:ext cx="3267075" cy="3267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8" name="Text Box 8"/>
          <p:cNvSpPr txBox="1">
            <a:spLocks noChangeArrowheads="1"/>
          </p:cNvSpPr>
          <p:nvPr/>
        </p:nvSpPr>
        <p:spPr bwMode="auto">
          <a:xfrm>
            <a:off x="4800600" y="6467475"/>
            <a:ext cx="4259263"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Hubel and Wiesel, J. of Comp. Neurol., 1972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2"/>
          <p:cNvGrpSpPr>
            <a:grpSpLocks/>
          </p:cNvGrpSpPr>
          <p:nvPr/>
        </p:nvGrpSpPr>
        <p:grpSpPr bwMode="auto">
          <a:xfrm>
            <a:off x="3670300" y="2579688"/>
            <a:ext cx="5308600" cy="3684587"/>
            <a:chOff x="2549" y="1791"/>
            <a:chExt cx="3686" cy="2559"/>
          </a:xfrm>
        </p:grpSpPr>
        <p:pic>
          <p:nvPicPr>
            <p:cNvPr id="450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 y="2077"/>
              <a:ext cx="3540" cy="2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3" name="Oval 4"/>
            <p:cNvSpPr>
              <a:spLocks noChangeArrowheads="1"/>
            </p:cNvSpPr>
            <p:nvPr/>
          </p:nvSpPr>
          <p:spPr bwMode="auto">
            <a:xfrm>
              <a:off x="5669" y="1791"/>
              <a:ext cx="567" cy="68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45059" name="Text Box 5"/>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Graphical Models</a:t>
            </a:r>
          </a:p>
        </p:txBody>
      </p:sp>
      <p:sp>
        <p:nvSpPr>
          <p:cNvPr id="45060" name="Text Box 6"/>
          <p:cNvSpPr txBox="1">
            <a:spLocks noChangeArrowheads="1"/>
          </p:cNvSpPr>
          <p:nvPr/>
        </p:nvSpPr>
        <p:spPr bwMode="auto">
          <a:xfrm>
            <a:off x="163513" y="979488"/>
            <a:ext cx="8489950" cy="212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i="1">
                <a:solidFill>
                  <a:srgbClr val="000099"/>
                </a:solidFill>
              </a:rPr>
              <a:t>Preferred orientations are identical to the tangents of the circles/lines. Both depicted models are equivalent.</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r>
              <a:rPr lang="en-GB" altLang="en-US" b="1" i="1">
                <a:solidFill>
                  <a:srgbClr val="000099"/>
                </a:solidFill>
              </a:rPr>
              <a:t>Vortex</a:t>
            </a:r>
            <a:r>
              <a:rPr lang="en-GB" altLang="en-US" i="1">
                <a:solidFill>
                  <a:srgbClr val="000099"/>
                </a:solidFill>
              </a:rPr>
              <a:t>: All possible directions meet at one point, the vortex.</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r>
              <a:rPr lang="en-GB" altLang="en-US" b="1" i="1">
                <a:solidFill>
                  <a:srgbClr val="000099"/>
                </a:solidFill>
              </a:rPr>
              <a:t>Problem</a:t>
            </a:r>
            <a:r>
              <a:rPr lang="en-GB" altLang="en-US" i="1">
                <a:solidFill>
                  <a:srgbClr val="000099"/>
                </a:solidFill>
              </a:rPr>
              <a:t>: In these models vortices are of order 1, i.e. all directions meet in one point, but 0° and 180° are indistinguishable.</a:t>
            </a:r>
          </a:p>
          <a:p>
            <a:pPr eaLnBrk="1">
              <a:lnSpc>
                <a:spcPct val="93000"/>
              </a:lnSpc>
              <a:buClr>
                <a:srgbClr val="000000"/>
              </a:buClr>
              <a:buSzPct val="45000"/>
              <a:buFont typeface="Wingdings" pitchFamily="2" charset="2"/>
              <a:buNone/>
            </a:pPr>
            <a:endParaRPr lang="en-GB" altLang="en-US" i="1">
              <a:solidFill>
                <a:srgbClr val="000099"/>
              </a:solidFill>
            </a:endParaRPr>
          </a:p>
        </p:txBody>
      </p:sp>
      <p:sp>
        <p:nvSpPr>
          <p:cNvPr id="45061" name="Text Box 7"/>
          <p:cNvSpPr txBox="1">
            <a:spLocks noChangeArrowheads="1"/>
          </p:cNvSpPr>
          <p:nvPr/>
        </p:nvSpPr>
        <p:spPr bwMode="auto">
          <a:xfrm>
            <a:off x="4440238" y="6467475"/>
            <a:ext cx="4576762"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Braitenberg and Braitenberg, Biol.Cybern., 1979</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3670300" y="2579688"/>
            <a:ext cx="5308600" cy="3684587"/>
            <a:chOff x="2549" y="1791"/>
            <a:chExt cx="3686" cy="2559"/>
          </a:xfrm>
        </p:grpSpPr>
        <p:pic>
          <p:nvPicPr>
            <p:cNvPr id="460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 y="2077"/>
              <a:ext cx="3540" cy="2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99" name="Oval 4"/>
            <p:cNvSpPr>
              <a:spLocks noChangeArrowheads="1"/>
            </p:cNvSpPr>
            <p:nvPr/>
          </p:nvSpPr>
          <p:spPr bwMode="auto">
            <a:xfrm>
              <a:off x="5669" y="1791"/>
              <a:ext cx="567" cy="68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46083" name="Text Box 5"/>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Graphical Models</a:t>
            </a:r>
          </a:p>
        </p:txBody>
      </p:sp>
      <p:sp>
        <p:nvSpPr>
          <p:cNvPr id="46084" name="Text Box 6"/>
          <p:cNvSpPr txBox="1">
            <a:spLocks noChangeArrowheads="1"/>
          </p:cNvSpPr>
          <p:nvPr/>
        </p:nvSpPr>
        <p:spPr bwMode="auto">
          <a:xfrm>
            <a:off x="163513" y="979488"/>
            <a:ext cx="8489950" cy="212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i="1">
                <a:solidFill>
                  <a:srgbClr val="000099"/>
                </a:solidFill>
              </a:rPr>
              <a:t>Preferred orientations are identical to the tangents of the circles/lines. Both depicted models are equivalent.</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r>
              <a:rPr lang="en-GB" altLang="en-US" b="1" i="1">
                <a:solidFill>
                  <a:srgbClr val="000099"/>
                </a:solidFill>
              </a:rPr>
              <a:t>Vortex</a:t>
            </a:r>
            <a:r>
              <a:rPr lang="en-GB" altLang="en-US" i="1">
                <a:solidFill>
                  <a:srgbClr val="000099"/>
                </a:solidFill>
              </a:rPr>
              <a:t>: All possible directions meet at one point, the vortex.</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r>
              <a:rPr lang="en-GB" altLang="en-US" b="1" i="1">
                <a:solidFill>
                  <a:srgbClr val="000099"/>
                </a:solidFill>
              </a:rPr>
              <a:t>Problem</a:t>
            </a:r>
            <a:r>
              <a:rPr lang="en-GB" altLang="en-US" i="1">
                <a:solidFill>
                  <a:srgbClr val="000099"/>
                </a:solidFill>
              </a:rPr>
              <a:t>: In these models vortices are of order 1, i.e. all directions meet in one point, but 0° and 180° are indistinguishable.</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None/>
            </a:pPr>
            <a:r>
              <a:rPr lang="en-GB" altLang="en-US" b="1" i="1">
                <a:solidFill>
                  <a:srgbClr val="000099"/>
                </a:solidFill>
              </a:rPr>
              <a:t>From data:</a:t>
            </a:r>
            <a:r>
              <a:rPr lang="en-GB" altLang="en-US" i="1">
                <a:solidFill>
                  <a:srgbClr val="000099"/>
                </a:solidFill>
              </a:rPr>
              <a:t> Vortex of order 1/2.</a:t>
            </a:r>
          </a:p>
          <a:p>
            <a:pPr eaLnBrk="1">
              <a:lnSpc>
                <a:spcPct val="93000"/>
              </a:lnSpc>
              <a:buClr>
                <a:srgbClr val="000000"/>
              </a:buClr>
              <a:buSzPct val="45000"/>
              <a:buFont typeface="Wingdings" pitchFamily="2" charset="2"/>
              <a:buNone/>
            </a:pPr>
            <a:endParaRPr lang="en-GB" altLang="en-US" i="1">
              <a:solidFill>
                <a:srgbClr val="000099"/>
              </a:solidFill>
            </a:endParaRPr>
          </a:p>
        </p:txBody>
      </p:sp>
      <p:sp>
        <p:nvSpPr>
          <p:cNvPr id="46085" name="Text Box 7"/>
          <p:cNvSpPr txBox="1">
            <a:spLocks noChangeArrowheads="1"/>
          </p:cNvSpPr>
          <p:nvPr/>
        </p:nvSpPr>
        <p:spPr bwMode="auto">
          <a:xfrm>
            <a:off x="4440238" y="6467475"/>
            <a:ext cx="4576762"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Braitenberg and Braitenberg, Biol.Cybern., 1979</a:t>
            </a:r>
          </a:p>
        </p:txBody>
      </p:sp>
      <p:grpSp>
        <p:nvGrpSpPr>
          <p:cNvPr id="46086" name="Group 8"/>
          <p:cNvGrpSpPr>
            <a:grpSpLocks/>
          </p:cNvGrpSpPr>
          <p:nvPr/>
        </p:nvGrpSpPr>
        <p:grpSpPr bwMode="auto">
          <a:xfrm>
            <a:off x="228600" y="3690938"/>
            <a:ext cx="3167063" cy="2546350"/>
            <a:chOff x="159" y="2563"/>
            <a:chExt cx="2199" cy="1768"/>
          </a:xfrm>
        </p:grpSpPr>
        <p:pic>
          <p:nvPicPr>
            <p:cNvPr id="4608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 y="2563"/>
              <a:ext cx="1928" cy="1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6088" name="Group 10"/>
            <p:cNvGrpSpPr>
              <a:grpSpLocks/>
            </p:cNvGrpSpPr>
            <p:nvPr/>
          </p:nvGrpSpPr>
          <p:grpSpPr bwMode="auto">
            <a:xfrm>
              <a:off x="2132" y="2653"/>
              <a:ext cx="226" cy="1586"/>
              <a:chOff x="2132" y="2653"/>
              <a:chExt cx="226" cy="1586"/>
            </a:xfrm>
          </p:grpSpPr>
          <p:sp>
            <p:nvSpPr>
              <p:cNvPr id="46089" name="Line 11"/>
              <p:cNvSpPr>
                <a:spLocks noChangeShapeType="1"/>
              </p:cNvSpPr>
              <p:nvPr/>
            </p:nvSpPr>
            <p:spPr bwMode="auto">
              <a:xfrm>
                <a:off x="2166" y="2744"/>
                <a:ext cx="159" cy="1"/>
              </a:xfrm>
              <a:prstGeom prst="line">
                <a:avLst/>
              </a:prstGeom>
              <a:noFill/>
              <a:ln w="720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0" name="Line 12"/>
              <p:cNvSpPr>
                <a:spLocks noChangeShapeType="1"/>
              </p:cNvSpPr>
              <p:nvPr/>
            </p:nvSpPr>
            <p:spPr bwMode="auto">
              <a:xfrm flipV="1">
                <a:off x="2172" y="2871"/>
                <a:ext cx="146" cy="63"/>
              </a:xfrm>
              <a:prstGeom prst="line">
                <a:avLst/>
              </a:prstGeom>
              <a:noFill/>
              <a:ln w="72000">
                <a:solidFill>
                  <a:srgbClr val="94479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1" name="Line 13"/>
              <p:cNvSpPr>
                <a:spLocks noChangeShapeType="1"/>
              </p:cNvSpPr>
              <p:nvPr/>
            </p:nvSpPr>
            <p:spPr bwMode="auto">
              <a:xfrm flipV="1">
                <a:off x="2189" y="3050"/>
                <a:ext cx="112" cy="114"/>
              </a:xfrm>
              <a:prstGeom prst="line">
                <a:avLst/>
              </a:prstGeom>
              <a:noFill/>
              <a:ln w="720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2" name="Line 14"/>
              <p:cNvSpPr>
                <a:spLocks noChangeShapeType="1"/>
              </p:cNvSpPr>
              <p:nvPr/>
            </p:nvSpPr>
            <p:spPr bwMode="auto">
              <a:xfrm flipV="1">
                <a:off x="2215" y="3237"/>
                <a:ext cx="61" cy="148"/>
              </a:xfrm>
              <a:prstGeom prst="line">
                <a:avLst/>
              </a:prstGeom>
              <a:noFill/>
              <a:ln w="72000">
                <a:solidFill>
                  <a:srgbClr val="FF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3" name="Line 15"/>
              <p:cNvSpPr>
                <a:spLocks noChangeShapeType="1"/>
              </p:cNvSpPr>
              <p:nvPr/>
            </p:nvSpPr>
            <p:spPr bwMode="auto">
              <a:xfrm flipV="1">
                <a:off x="2245" y="3480"/>
                <a:ext cx="1" cy="161"/>
              </a:xfrm>
              <a:prstGeom prst="line">
                <a:avLst/>
              </a:prstGeom>
              <a:noFill/>
              <a:ln w="720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4" name="Line 16"/>
              <p:cNvSpPr>
                <a:spLocks noChangeShapeType="1"/>
              </p:cNvSpPr>
              <p:nvPr/>
            </p:nvSpPr>
            <p:spPr bwMode="auto">
              <a:xfrm flipH="1" flipV="1">
                <a:off x="2213" y="3736"/>
                <a:ext cx="63" cy="148"/>
              </a:xfrm>
              <a:prstGeom prst="line">
                <a:avLst/>
              </a:prstGeom>
              <a:noFill/>
              <a:ln w="720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5" name="Line 17"/>
              <p:cNvSpPr>
                <a:spLocks noChangeShapeType="1"/>
              </p:cNvSpPr>
              <p:nvPr/>
            </p:nvSpPr>
            <p:spPr bwMode="auto">
              <a:xfrm flipH="1" flipV="1">
                <a:off x="2188" y="3934"/>
                <a:ext cx="114" cy="114"/>
              </a:xfrm>
              <a:prstGeom prst="line">
                <a:avLst/>
              </a:prstGeom>
              <a:noFill/>
              <a:ln w="72000">
                <a:solidFill>
                  <a:srgbClr val="C0C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6" name="AutoShape 18"/>
              <p:cNvSpPr>
                <a:spLocks noChangeArrowheads="1"/>
              </p:cNvSpPr>
              <p:nvPr/>
            </p:nvSpPr>
            <p:spPr bwMode="auto">
              <a:xfrm>
                <a:off x="2132" y="2653"/>
                <a:ext cx="227" cy="1587"/>
              </a:xfrm>
              <a:prstGeom prst="roundRect">
                <a:avLst>
                  <a:gd name="adj" fmla="val 44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46097" name="Line 19"/>
              <p:cNvSpPr>
                <a:spLocks noChangeShapeType="1"/>
              </p:cNvSpPr>
              <p:nvPr/>
            </p:nvSpPr>
            <p:spPr bwMode="auto">
              <a:xfrm flipH="1" flipV="1">
                <a:off x="2171" y="4118"/>
                <a:ext cx="148" cy="63"/>
              </a:xfrm>
              <a:prstGeom prst="line">
                <a:avLst/>
              </a:prstGeom>
              <a:noFill/>
              <a:ln w="72000">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Graphical Models cont'd</a:t>
            </a:r>
          </a:p>
        </p:txBody>
      </p:sp>
      <p:sp>
        <p:nvSpPr>
          <p:cNvPr id="47107" name="Text Box 3"/>
          <p:cNvSpPr txBox="1">
            <a:spLocks noChangeArrowheads="1"/>
          </p:cNvSpPr>
          <p:nvPr/>
        </p:nvSpPr>
        <p:spPr bwMode="auto">
          <a:xfrm>
            <a:off x="163513" y="979488"/>
            <a:ext cx="7999412" cy="212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i="1">
                <a:solidFill>
                  <a:srgbClr val="000099"/>
                </a:solidFill>
              </a:rPr>
              <a:t>In this model all vertices are of order 1/2, or more precise -1/2 (d-blob) and +1/2 (l-blob). Positive values mean that the preferred orientation changes in the same way as the path around the vertex and negative values mean that they change in the opposite way.</a:t>
            </a:r>
          </a:p>
          <a:p>
            <a:pPr eaLnBrk="1">
              <a:lnSpc>
                <a:spcPct val="93000"/>
              </a:lnSpc>
              <a:buClr>
                <a:srgbClr val="000000"/>
              </a:buClr>
              <a:buSzPct val="45000"/>
              <a:buFont typeface="Wingdings" pitchFamily="2" charset="2"/>
              <a:buNone/>
            </a:pPr>
            <a:endParaRPr lang="en-GB" altLang="en-US" i="1">
              <a:solidFill>
                <a:srgbClr val="000099"/>
              </a:solidFill>
            </a:endParaRPr>
          </a:p>
        </p:txBody>
      </p:sp>
      <p:sp>
        <p:nvSpPr>
          <p:cNvPr id="47108" name="Text Box 4"/>
          <p:cNvSpPr txBox="1">
            <a:spLocks noChangeArrowheads="1"/>
          </p:cNvSpPr>
          <p:nvPr/>
        </p:nvSpPr>
        <p:spPr bwMode="auto">
          <a:xfrm>
            <a:off x="6532563" y="6467475"/>
            <a:ext cx="2417762"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 pos="1970088" algn="l"/>
              </a:tabLst>
              <a:defRPr>
                <a:solidFill>
                  <a:schemeClr val="tx1"/>
                </a:solidFill>
                <a:latin typeface="Arial" pitchFamily="34" charset="0"/>
              </a:defRPr>
            </a:lvl1pPr>
            <a:lvl2pPr marL="742950" indent="-285750" defTabSz="407988" eaLnBrk="0" hangingPunct="0">
              <a:tabLst>
                <a:tab pos="657225" algn="l"/>
                <a:tab pos="1312863" algn="l"/>
                <a:tab pos="1970088" algn="l"/>
              </a:tabLst>
              <a:defRPr>
                <a:solidFill>
                  <a:schemeClr val="tx1"/>
                </a:solidFill>
                <a:latin typeface="Arial" pitchFamily="34" charset="0"/>
              </a:defRPr>
            </a:lvl2pPr>
            <a:lvl3pPr marL="1143000" indent="-228600" defTabSz="407988" eaLnBrk="0" hangingPunct="0">
              <a:tabLst>
                <a:tab pos="657225" algn="l"/>
                <a:tab pos="1312863" algn="l"/>
                <a:tab pos="1970088" algn="l"/>
              </a:tabLst>
              <a:defRPr>
                <a:solidFill>
                  <a:schemeClr val="tx1"/>
                </a:solidFill>
                <a:latin typeface="Arial" pitchFamily="34" charset="0"/>
              </a:defRPr>
            </a:lvl3pPr>
            <a:lvl4pPr marL="1600200" indent="-228600" defTabSz="407988" eaLnBrk="0" hangingPunct="0">
              <a:tabLst>
                <a:tab pos="657225" algn="l"/>
                <a:tab pos="1312863" algn="l"/>
                <a:tab pos="1970088" algn="l"/>
              </a:tabLst>
              <a:defRPr>
                <a:solidFill>
                  <a:schemeClr val="tx1"/>
                </a:solidFill>
                <a:latin typeface="Arial" pitchFamily="34" charset="0"/>
              </a:defRPr>
            </a:lvl4pPr>
            <a:lvl5pPr marL="2057400" indent="-228600" defTabSz="407988" eaLnBrk="0" hangingPunct="0">
              <a:tabLst>
                <a:tab pos="657225" algn="l"/>
                <a:tab pos="1312863" algn="l"/>
                <a:tab pos="197008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Götz, Biol.Cybern., 1988</a:t>
            </a:r>
          </a:p>
        </p:txBody>
      </p:sp>
      <p:pic>
        <p:nvPicPr>
          <p:cNvPr id="471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2547938"/>
            <a:ext cx="3267075" cy="3265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7110" name="Group 6"/>
          <p:cNvGrpSpPr>
            <a:grpSpLocks/>
          </p:cNvGrpSpPr>
          <p:nvPr/>
        </p:nvGrpSpPr>
        <p:grpSpPr bwMode="auto">
          <a:xfrm>
            <a:off x="4832350" y="2122488"/>
            <a:ext cx="4146550" cy="4233862"/>
            <a:chOff x="3356" y="1474"/>
            <a:chExt cx="2879" cy="2940"/>
          </a:xfrm>
        </p:grpSpPr>
        <p:pic>
          <p:nvPicPr>
            <p:cNvPr id="471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 y="1587"/>
              <a:ext cx="2876" cy="28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2" name="AutoShape 8"/>
            <p:cNvSpPr>
              <a:spLocks noChangeArrowheads="1"/>
            </p:cNvSpPr>
            <p:nvPr/>
          </p:nvSpPr>
          <p:spPr bwMode="auto">
            <a:xfrm>
              <a:off x="3356" y="1474"/>
              <a:ext cx="227" cy="454"/>
            </a:xfrm>
            <a:prstGeom prst="roundRect">
              <a:avLst>
                <a:gd name="adj" fmla="val 440"/>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323850" y="476250"/>
            <a:ext cx="8640763" cy="22828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buClr>
                <a:srgbClr val="000000"/>
              </a:buClr>
              <a:buSzPct val="100000"/>
              <a:buFont typeface="Arial" pitchFamily="34" charset="0"/>
              <a:buNone/>
            </a:pPr>
            <a:r>
              <a:rPr lang="de-DE" altLang="en-US" sz="2400" b="1"/>
              <a:t>Developmental Models</a:t>
            </a:r>
          </a:p>
          <a:p>
            <a:pPr eaLnBrk="1" hangingPunct="1">
              <a:spcBef>
                <a:spcPct val="50000"/>
              </a:spcBef>
              <a:buClr>
                <a:srgbClr val="000000"/>
              </a:buClr>
              <a:buSzPct val="100000"/>
              <a:buFont typeface="Arial" pitchFamily="34" charset="0"/>
              <a:buNone/>
            </a:pPr>
            <a:r>
              <a:rPr lang="de-DE" altLang="en-US" sz="2400"/>
              <a:t>Start from an equal orientation distribution and develop a map by ways of a developmental algorithm.</a:t>
            </a:r>
          </a:p>
          <a:p>
            <a:pPr eaLnBrk="1" hangingPunct="1">
              <a:spcBef>
                <a:spcPct val="50000"/>
              </a:spcBef>
              <a:buClr>
                <a:srgbClr val="000000"/>
              </a:buClr>
              <a:buSzPct val="100000"/>
              <a:buFont typeface="Arial" pitchFamily="34" charset="0"/>
              <a:buNone/>
            </a:pPr>
            <a:r>
              <a:rPr lang="de-DE" altLang="en-US" sz="2400"/>
              <a:t>Are therefore related to learning and self-organization methods.</a:t>
            </a: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3216275"/>
            <a:ext cx="3052763" cy="225583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225800"/>
            <a:ext cx="2305050" cy="223996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3" name="Line 5"/>
          <p:cNvSpPr>
            <a:spLocks noChangeShapeType="1"/>
          </p:cNvSpPr>
          <p:nvPr/>
        </p:nvSpPr>
        <p:spPr bwMode="auto">
          <a:xfrm>
            <a:off x="3419475" y="4292600"/>
            <a:ext cx="1944688"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520700" y="177800"/>
            <a:ext cx="8075613"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Model based on differences in On-Off responses</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08050"/>
            <a:ext cx="8489950" cy="5395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6" name="Text Box 4"/>
          <p:cNvSpPr txBox="1">
            <a:spLocks noChangeArrowheads="1"/>
          </p:cNvSpPr>
          <p:nvPr/>
        </p:nvSpPr>
        <p:spPr bwMode="auto">
          <a:xfrm>
            <a:off x="6367463" y="6432550"/>
            <a:ext cx="266065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 pos="1970088" algn="l"/>
                <a:tab pos="26273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KD Miller, J Neurosci. 1994</a:t>
            </a:r>
          </a:p>
        </p:txBody>
      </p:sp>
      <p:sp>
        <p:nvSpPr>
          <p:cNvPr id="2" name="TextBox 1"/>
          <p:cNvSpPr txBox="1"/>
          <p:nvPr/>
        </p:nvSpPr>
        <p:spPr>
          <a:xfrm>
            <a:off x="-50800" y="4978400"/>
            <a:ext cx="1069524" cy="646331"/>
          </a:xfrm>
          <a:prstGeom prst="rect">
            <a:avLst/>
          </a:prstGeom>
          <a:noFill/>
        </p:spPr>
        <p:txBody>
          <a:bodyPr wrap="none" rtlCol="0">
            <a:spAutoFit/>
          </a:bodyPr>
          <a:lstStyle/>
          <a:p>
            <a:r>
              <a:rPr lang="de-DE" dirty="0" smtClean="0"/>
              <a:t>ON-cell</a:t>
            </a:r>
          </a:p>
          <a:p>
            <a:r>
              <a:rPr lang="de-DE" dirty="0" smtClean="0"/>
              <a:t>OFF-cell</a:t>
            </a:r>
            <a:endParaRPr lang="de-DE"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488950"/>
            <a:ext cx="6350000" cy="6178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7" name="Text Box 3"/>
          <p:cNvSpPr txBox="1">
            <a:spLocks noChangeArrowheads="1"/>
          </p:cNvSpPr>
          <p:nvPr/>
        </p:nvSpPr>
        <p:spPr bwMode="auto">
          <a:xfrm>
            <a:off x="193675" y="430213"/>
            <a:ext cx="5030788"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3300" i="1">
                <a:solidFill>
                  <a:srgbClr val="000099"/>
                </a:solidFill>
              </a:rPr>
              <a:t>Visual cortex</a:t>
            </a:r>
          </a:p>
        </p:txBody>
      </p:sp>
    </p:spTree>
    <p:extLst>
      <p:ext uri="{BB962C8B-B14F-4D97-AF65-F5344CB8AC3E}">
        <p14:creationId xmlns:p14="http://schemas.microsoft.com/office/powerpoint/2010/main" val="16934635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9" name="Group 3"/>
          <p:cNvGrpSpPr>
            <a:grpSpLocks/>
          </p:cNvGrpSpPr>
          <p:nvPr/>
        </p:nvGrpSpPr>
        <p:grpSpPr bwMode="auto">
          <a:xfrm>
            <a:off x="179388" y="476250"/>
            <a:ext cx="4537075" cy="3240088"/>
            <a:chOff x="385" y="300"/>
            <a:chExt cx="2404" cy="1529"/>
          </a:xfrm>
        </p:grpSpPr>
        <p:pic>
          <p:nvPicPr>
            <p:cNvPr id="502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300"/>
              <a:ext cx="2404" cy="15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207" name="Rectangle 5"/>
            <p:cNvSpPr>
              <a:spLocks noChangeArrowheads="1"/>
            </p:cNvSpPr>
            <p:nvPr/>
          </p:nvSpPr>
          <p:spPr bwMode="auto">
            <a:xfrm>
              <a:off x="1338" y="1616"/>
              <a:ext cx="771" cy="1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pic>
        <p:nvPicPr>
          <p:cNvPr id="870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938" y="3627438"/>
            <a:ext cx="3192462" cy="12938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9276" y="2362201"/>
            <a:ext cx="3057524" cy="902772"/>
          </a:xfrm>
          <a:prstGeom prst="rect">
            <a:avLst/>
          </a:prstGeom>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de-DE"/>
          </a:p>
        </p:txBody>
      </p:sp>
      <p:grpSp>
        <p:nvGrpSpPr>
          <p:cNvPr id="87046" name="Group 6"/>
          <p:cNvGrpSpPr>
            <a:grpSpLocks/>
          </p:cNvGrpSpPr>
          <p:nvPr/>
        </p:nvGrpSpPr>
        <p:grpSpPr bwMode="auto">
          <a:xfrm>
            <a:off x="1139825" y="2978150"/>
            <a:ext cx="457200" cy="277813"/>
            <a:chOff x="3787" y="613"/>
            <a:chExt cx="288" cy="175"/>
          </a:xfrm>
        </p:grpSpPr>
        <p:pic>
          <p:nvPicPr>
            <p:cNvPr id="50201" name="Picture 7"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5"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2" name="Picture 8"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3" name="Picture 9"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4" name="Picture 10"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7"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5" name="Picture 11"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052" name="Group 12"/>
          <p:cNvGrpSpPr>
            <a:grpSpLocks/>
          </p:cNvGrpSpPr>
          <p:nvPr/>
        </p:nvGrpSpPr>
        <p:grpSpPr bwMode="auto">
          <a:xfrm>
            <a:off x="1127125" y="3244850"/>
            <a:ext cx="212725" cy="863600"/>
            <a:chOff x="710" y="2044"/>
            <a:chExt cx="134" cy="544"/>
          </a:xfrm>
        </p:grpSpPr>
        <p:sp>
          <p:nvSpPr>
            <p:cNvPr id="50199" name="Line 13"/>
            <p:cNvSpPr>
              <a:spLocks noChangeShapeType="1"/>
            </p:cNvSpPr>
            <p:nvPr/>
          </p:nvSpPr>
          <p:spPr bwMode="auto">
            <a:xfrm flipH="1">
              <a:off x="710" y="2044"/>
              <a:ext cx="16" cy="54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0" name="Line 14"/>
            <p:cNvSpPr>
              <a:spLocks noChangeShapeType="1"/>
            </p:cNvSpPr>
            <p:nvPr/>
          </p:nvSpPr>
          <p:spPr bwMode="auto">
            <a:xfrm>
              <a:off x="765" y="2052"/>
              <a:ext cx="79" cy="52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7055" name="Group 15"/>
          <p:cNvGrpSpPr>
            <a:grpSpLocks/>
          </p:cNvGrpSpPr>
          <p:nvPr/>
        </p:nvGrpSpPr>
        <p:grpSpPr bwMode="auto">
          <a:xfrm>
            <a:off x="1152525" y="3232150"/>
            <a:ext cx="2028825" cy="876300"/>
            <a:chOff x="726" y="2036"/>
            <a:chExt cx="1278" cy="552"/>
          </a:xfrm>
        </p:grpSpPr>
        <p:sp>
          <p:nvSpPr>
            <p:cNvPr id="50197" name="Line 16"/>
            <p:cNvSpPr>
              <a:spLocks noChangeShapeType="1"/>
            </p:cNvSpPr>
            <p:nvPr/>
          </p:nvSpPr>
          <p:spPr bwMode="auto">
            <a:xfrm>
              <a:off x="892" y="2044"/>
              <a:ext cx="1112" cy="528"/>
            </a:xfrm>
            <a:prstGeom prst="line">
              <a:avLst/>
            </a:prstGeom>
            <a:noFill/>
            <a:ln w="127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n w="12700">
                  <a:solidFill>
                    <a:srgbClr val="00B050"/>
                  </a:solidFill>
                </a:ln>
              </a:endParaRPr>
            </a:p>
          </p:txBody>
        </p:sp>
        <p:sp>
          <p:nvSpPr>
            <p:cNvPr id="50198" name="Line 17"/>
            <p:cNvSpPr>
              <a:spLocks noChangeShapeType="1"/>
            </p:cNvSpPr>
            <p:nvPr/>
          </p:nvSpPr>
          <p:spPr bwMode="auto">
            <a:xfrm>
              <a:off x="726" y="2036"/>
              <a:ext cx="1034" cy="552"/>
            </a:xfrm>
            <a:prstGeom prst="line">
              <a:avLst/>
            </a:prstGeom>
            <a:noFill/>
            <a:ln w="127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n w="12700">
                  <a:solidFill>
                    <a:srgbClr val="00B050"/>
                  </a:solidFill>
                </a:ln>
              </a:endParaRPr>
            </a:p>
          </p:txBody>
        </p:sp>
      </p:grpSp>
      <p:grpSp>
        <p:nvGrpSpPr>
          <p:cNvPr id="87058" name="Group 18"/>
          <p:cNvGrpSpPr>
            <a:grpSpLocks/>
          </p:cNvGrpSpPr>
          <p:nvPr/>
        </p:nvGrpSpPr>
        <p:grpSpPr bwMode="auto">
          <a:xfrm>
            <a:off x="0" y="4848225"/>
            <a:ext cx="3030538" cy="2009775"/>
            <a:chOff x="0" y="3054"/>
            <a:chExt cx="1909" cy="1266"/>
          </a:xfrm>
        </p:grpSpPr>
        <p:pic>
          <p:nvPicPr>
            <p:cNvPr id="50194"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88"/>
              <a:ext cx="1519" cy="103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95" name="Line 20"/>
            <p:cNvSpPr>
              <a:spLocks noChangeShapeType="1"/>
            </p:cNvSpPr>
            <p:nvPr/>
          </p:nvSpPr>
          <p:spPr bwMode="auto">
            <a:xfrm>
              <a:off x="805" y="3085"/>
              <a:ext cx="0" cy="33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196" name="Line 21"/>
            <p:cNvSpPr>
              <a:spLocks noChangeShapeType="1"/>
            </p:cNvSpPr>
            <p:nvPr/>
          </p:nvSpPr>
          <p:spPr bwMode="auto">
            <a:xfrm flipH="1">
              <a:off x="1231" y="3054"/>
              <a:ext cx="678" cy="726"/>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7062" name="Text Box 22"/>
          <p:cNvSpPr txBox="1">
            <a:spLocks noChangeArrowheads="1"/>
          </p:cNvSpPr>
          <p:nvPr/>
        </p:nvSpPr>
        <p:spPr bwMode="auto">
          <a:xfrm>
            <a:off x="2474913" y="5694363"/>
            <a:ext cx="1936750" cy="6413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Clr>
                <a:srgbClr val="000000"/>
              </a:buClr>
              <a:buSzPct val="100000"/>
              <a:buFont typeface="Arial" pitchFamily="34" charset="0"/>
              <a:buNone/>
            </a:pPr>
            <a:r>
              <a:rPr lang="de-DE" altLang="en-US"/>
              <a:t>Difference Corre-</a:t>
            </a:r>
          </a:p>
          <a:p>
            <a:pPr eaLnBrk="1" hangingPunct="1">
              <a:buClr>
                <a:srgbClr val="000000"/>
              </a:buClr>
              <a:buSzPct val="100000"/>
              <a:buFont typeface="Arial" pitchFamily="34" charset="0"/>
              <a:buNone/>
            </a:pPr>
            <a:r>
              <a:rPr lang="de-DE" altLang="en-US"/>
              <a:t>lation Function</a:t>
            </a:r>
          </a:p>
        </p:txBody>
      </p:sp>
      <p:grpSp>
        <p:nvGrpSpPr>
          <p:cNvPr id="87063" name="Group 23"/>
          <p:cNvGrpSpPr>
            <a:grpSpLocks/>
          </p:cNvGrpSpPr>
          <p:nvPr/>
        </p:nvGrpSpPr>
        <p:grpSpPr bwMode="auto">
          <a:xfrm>
            <a:off x="5277644" y="1589088"/>
            <a:ext cx="3657600" cy="1933575"/>
            <a:chOff x="3338" y="726"/>
            <a:chExt cx="2304" cy="1218"/>
          </a:xfrm>
        </p:grpSpPr>
        <p:grpSp>
          <p:nvGrpSpPr>
            <p:cNvPr id="50189" name="Group 24"/>
            <p:cNvGrpSpPr>
              <a:grpSpLocks/>
            </p:cNvGrpSpPr>
            <p:nvPr/>
          </p:nvGrpSpPr>
          <p:grpSpPr bwMode="auto">
            <a:xfrm>
              <a:off x="3338" y="876"/>
              <a:ext cx="2304" cy="1068"/>
              <a:chOff x="3338" y="876"/>
              <a:chExt cx="2304" cy="1068"/>
            </a:xfrm>
          </p:grpSpPr>
          <p:pic>
            <p:nvPicPr>
              <p:cNvPr id="50191"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 y="1001"/>
                <a:ext cx="985" cy="91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92"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9" y="977"/>
                <a:ext cx="985" cy="96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93" name="Rectangle 27"/>
              <p:cNvSpPr>
                <a:spLocks noChangeArrowheads="1"/>
              </p:cNvSpPr>
              <p:nvPr/>
            </p:nvSpPr>
            <p:spPr bwMode="auto">
              <a:xfrm>
                <a:off x="3338" y="876"/>
                <a:ext cx="2304" cy="1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50190" name="Text Box 28"/>
            <p:cNvSpPr txBox="1">
              <a:spLocks noChangeArrowheads="1"/>
            </p:cNvSpPr>
            <p:nvPr/>
          </p:nvSpPr>
          <p:spPr bwMode="auto">
            <a:xfrm>
              <a:off x="3527" y="726"/>
              <a:ext cx="2004" cy="2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buClr>
                  <a:srgbClr val="000000"/>
                </a:buClr>
                <a:buSzPct val="100000"/>
                <a:buFont typeface="Arial" pitchFamily="34" charset="0"/>
                <a:buNone/>
              </a:pPr>
              <a:r>
                <a:rPr lang="de-DE" altLang="en-US" sz="2000" dirty="0"/>
                <a:t>Resulting receptive fields</a:t>
              </a:r>
            </a:p>
          </p:txBody>
        </p:sp>
      </p:grpSp>
      <p:grpSp>
        <p:nvGrpSpPr>
          <p:cNvPr id="87069" name="Group 29"/>
          <p:cNvGrpSpPr>
            <a:grpSpLocks/>
          </p:cNvGrpSpPr>
          <p:nvPr/>
        </p:nvGrpSpPr>
        <p:grpSpPr bwMode="auto">
          <a:xfrm>
            <a:off x="5346700" y="3832223"/>
            <a:ext cx="3232150" cy="2933700"/>
            <a:chOff x="3368" y="2350"/>
            <a:chExt cx="2036" cy="1848"/>
          </a:xfrm>
        </p:grpSpPr>
        <p:pic>
          <p:nvPicPr>
            <p:cNvPr id="50187" name="Picture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3" y="2673"/>
              <a:ext cx="1627" cy="15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8" name="Text Box 31"/>
            <p:cNvSpPr txBox="1">
              <a:spLocks noChangeArrowheads="1"/>
            </p:cNvSpPr>
            <p:nvPr/>
          </p:nvSpPr>
          <p:spPr bwMode="auto">
            <a:xfrm>
              <a:off x="3368" y="2350"/>
              <a:ext cx="2036" cy="2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buClr>
                  <a:srgbClr val="000000"/>
                </a:buClr>
                <a:buSzPct val="100000"/>
                <a:buFont typeface="Arial" pitchFamily="34" charset="0"/>
                <a:buNone/>
              </a:pPr>
              <a:r>
                <a:rPr lang="de-DE" altLang="en-US" sz="2000" dirty="0"/>
                <a:t>Resulting orientation map</a:t>
              </a:r>
            </a:p>
          </p:txBody>
        </p:sp>
      </p:grpSp>
      <p:sp>
        <p:nvSpPr>
          <p:cNvPr id="2" name="TextBox 1"/>
          <p:cNvSpPr txBox="1"/>
          <p:nvPr/>
        </p:nvSpPr>
        <p:spPr>
          <a:xfrm>
            <a:off x="177800" y="3355149"/>
            <a:ext cx="952500" cy="369332"/>
          </a:xfrm>
          <a:prstGeom prst="rect">
            <a:avLst/>
          </a:prstGeom>
          <a:noFill/>
        </p:spPr>
        <p:txBody>
          <a:bodyPr wrap="square" rtlCol="0">
            <a:spAutoFit/>
          </a:bodyPr>
          <a:lstStyle/>
          <a:p>
            <a:r>
              <a:rPr lang="de-DE" dirty="0" smtClean="0"/>
              <a:t>C</a:t>
            </a:r>
            <a:r>
              <a:rPr lang="de-DE" baseline="30000" dirty="0" smtClean="0"/>
              <a:t>ON,ON</a:t>
            </a:r>
            <a:endParaRPr lang="de-DE" baseline="30000" dirty="0"/>
          </a:p>
        </p:txBody>
      </p:sp>
      <p:sp>
        <p:nvSpPr>
          <p:cNvPr id="33" name="TextBox 32"/>
          <p:cNvSpPr txBox="1"/>
          <p:nvPr/>
        </p:nvSpPr>
        <p:spPr>
          <a:xfrm>
            <a:off x="2449512" y="6335713"/>
            <a:ext cx="1930401" cy="553998"/>
          </a:xfrm>
          <a:prstGeom prst="rect">
            <a:avLst/>
          </a:prstGeom>
          <a:noFill/>
        </p:spPr>
        <p:txBody>
          <a:bodyPr wrap="square" rtlCol="0">
            <a:spAutoFit/>
          </a:bodyPr>
          <a:lstStyle/>
          <a:p>
            <a:r>
              <a:rPr lang="de-DE" dirty="0" smtClean="0"/>
              <a:t>( C</a:t>
            </a:r>
            <a:r>
              <a:rPr lang="de-DE" baseline="30000" dirty="0" smtClean="0"/>
              <a:t>ON,ON</a:t>
            </a:r>
            <a:r>
              <a:rPr lang="de-DE" dirty="0" smtClean="0"/>
              <a:t>-C</a:t>
            </a:r>
            <a:r>
              <a:rPr lang="de-DE" baseline="30000" dirty="0" smtClean="0"/>
              <a:t>ON,OFF</a:t>
            </a:r>
            <a:r>
              <a:rPr lang="de-DE" dirty="0" smtClean="0"/>
              <a:t>)</a:t>
            </a:r>
            <a:endParaRPr lang="de-DE" baseline="30000" dirty="0"/>
          </a:p>
          <a:p>
            <a:endParaRPr lang="de-DE" baseline="30000" dirty="0"/>
          </a:p>
        </p:txBody>
      </p:sp>
      <p:sp>
        <p:nvSpPr>
          <p:cNvPr id="35" name="Text Box 28"/>
          <p:cNvSpPr txBox="1">
            <a:spLocks noChangeArrowheads="1"/>
          </p:cNvSpPr>
          <p:nvPr/>
        </p:nvSpPr>
        <p:spPr bwMode="auto">
          <a:xfrm>
            <a:off x="5515769" y="277812"/>
            <a:ext cx="3181350" cy="101566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buClr>
                <a:srgbClr val="000000"/>
              </a:buClr>
              <a:buSzPct val="100000"/>
              <a:buFont typeface="Arial" pitchFamily="34" charset="0"/>
              <a:buNone/>
            </a:pPr>
            <a:r>
              <a:rPr lang="de-DE" altLang="en-US" sz="2000" dirty="0" smtClean="0"/>
              <a:t>Adapting weights S with a Hebbian rule (~ C</a:t>
            </a:r>
            <a:r>
              <a:rPr lang="de-DE" altLang="en-US" sz="2000" baseline="30000" dirty="0" smtClean="0"/>
              <a:t>D</a:t>
            </a:r>
            <a:r>
              <a:rPr lang="de-DE" altLang="en-US" sz="2000" dirty="0" smtClean="0"/>
              <a:t>) and normalisation yields:</a:t>
            </a:r>
            <a:endParaRPr lang="de-DE" altLang="en-US" sz="2000" dirty="0"/>
          </a:p>
        </p:txBody>
      </p:sp>
      <p:grpSp>
        <p:nvGrpSpPr>
          <p:cNvPr id="36" name="Group 6"/>
          <p:cNvGrpSpPr>
            <a:grpSpLocks/>
          </p:cNvGrpSpPr>
          <p:nvPr/>
        </p:nvGrpSpPr>
        <p:grpSpPr bwMode="auto">
          <a:xfrm>
            <a:off x="5942013" y="3522664"/>
            <a:ext cx="457200" cy="277813"/>
            <a:chOff x="3787" y="613"/>
            <a:chExt cx="288" cy="175"/>
          </a:xfrm>
        </p:grpSpPr>
        <p:pic>
          <p:nvPicPr>
            <p:cNvPr id="37" name="Picture 7"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5"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7"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1"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6"/>
          <p:cNvGrpSpPr>
            <a:grpSpLocks/>
          </p:cNvGrpSpPr>
          <p:nvPr/>
        </p:nvGrpSpPr>
        <p:grpSpPr bwMode="auto">
          <a:xfrm>
            <a:off x="7493001" y="3488531"/>
            <a:ext cx="673100" cy="277813"/>
            <a:chOff x="3755" y="613"/>
            <a:chExt cx="424" cy="175"/>
          </a:xfrm>
        </p:grpSpPr>
        <p:pic>
          <p:nvPicPr>
            <p:cNvPr id="43" name="Picture 7"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5"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8"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3"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1"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0"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1"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1" descr="new-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5" y="613"/>
              <a:ext cx="98"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046"/>
                                        </p:tgtEl>
                                        <p:attrNameLst>
                                          <p:attrName>style.visibility</p:attrName>
                                        </p:attrNameLst>
                                      </p:cBhvr>
                                      <p:to>
                                        <p:strVal val="visible"/>
                                      </p:to>
                                    </p:set>
                                    <p:animEffect transition="in" filter="blinds(horizontal)">
                                      <p:cBhvr>
                                        <p:cTn id="7" dur="500"/>
                                        <p:tgtEl>
                                          <p:spTgt spid="8704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87042"/>
                                        </p:tgtEl>
                                        <p:attrNameLst>
                                          <p:attrName>style.visibility</p:attrName>
                                        </p:attrNameLst>
                                      </p:cBhvr>
                                      <p:to>
                                        <p:strVal val="visible"/>
                                      </p:to>
                                    </p:set>
                                    <p:animEffect transition="in" filter="dissolve">
                                      <p:cBhvr>
                                        <p:cTn id="14" dur="500"/>
                                        <p:tgtEl>
                                          <p:spTgt spid="8704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87052"/>
                                        </p:tgtEl>
                                        <p:attrNameLst>
                                          <p:attrName>style.visibility</p:attrName>
                                        </p:attrNameLst>
                                      </p:cBhvr>
                                      <p:to>
                                        <p:strVal val="visible"/>
                                      </p:to>
                                    </p:set>
                                    <p:animEffect transition="in" filter="wipe(up)">
                                      <p:cBhvr>
                                        <p:cTn id="21" dur="500"/>
                                        <p:tgtEl>
                                          <p:spTgt spid="8705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87055"/>
                                        </p:tgtEl>
                                        <p:attrNameLst>
                                          <p:attrName>style.visibility</p:attrName>
                                        </p:attrNameLst>
                                      </p:cBhvr>
                                      <p:to>
                                        <p:strVal val="visible"/>
                                      </p:to>
                                    </p:set>
                                    <p:animEffect transition="in" filter="wipe(left)">
                                      <p:cBhvr>
                                        <p:cTn id="26" dur="500"/>
                                        <p:tgtEl>
                                          <p:spTgt spid="8705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87058"/>
                                        </p:tgtEl>
                                        <p:attrNameLst>
                                          <p:attrName>style.visibility</p:attrName>
                                        </p:attrNameLst>
                                      </p:cBhvr>
                                      <p:to>
                                        <p:strVal val="visible"/>
                                      </p:to>
                                    </p:set>
                                    <p:anim calcmode="lin" valueType="num">
                                      <p:cBhvr additive="base">
                                        <p:cTn id="31" dur="500" fill="hold"/>
                                        <p:tgtEl>
                                          <p:spTgt spid="87058"/>
                                        </p:tgtEl>
                                        <p:attrNameLst>
                                          <p:attrName>ppt_x</p:attrName>
                                        </p:attrNameLst>
                                      </p:cBhvr>
                                      <p:tavLst>
                                        <p:tav tm="0">
                                          <p:val>
                                            <p:strVal val="#ppt_x"/>
                                          </p:val>
                                        </p:tav>
                                        <p:tav tm="100000">
                                          <p:val>
                                            <p:strVal val="#ppt_x"/>
                                          </p:val>
                                        </p:tav>
                                      </p:tavLst>
                                    </p:anim>
                                    <p:anim calcmode="lin" valueType="num">
                                      <p:cBhvr additive="base">
                                        <p:cTn id="32" dur="500" fill="hold"/>
                                        <p:tgtEl>
                                          <p:spTgt spid="87058"/>
                                        </p:tgtEl>
                                        <p:attrNameLst>
                                          <p:attrName>ppt_y</p:attrName>
                                        </p:attrNameLst>
                                      </p:cBhvr>
                                      <p:tavLst>
                                        <p:tav tm="0">
                                          <p:val>
                                            <p:strVal val="0-#ppt_h/2"/>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87062"/>
                                        </p:tgtEl>
                                        <p:attrNameLst>
                                          <p:attrName>style.visibility</p:attrName>
                                        </p:attrNameLst>
                                      </p:cBhvr>
                                      <p:to>
                                        <p:strVal val="visible"/>
                                      </p:to>
                                    </p:set>
                                    <p:anim calcmode="lin" valueType="num">
                                      <p:cBhvr additive="base">
                                        <p:cTn id="35" dur="500" fill="hold"/>
                                        <p:tgtEl>
                                          <p:spTgt spid="87062"/>
                                        </p:tgtEl>
                                        <p:attrNameLst>
                                          <p:attrName>ppt_x</p:attrName>
                                        </p:attrNameLst>
                                      </p:cBhvr>
                                      <p:tavLst>
                                        <p:tav tm="0">
                                          <p:val>
                                            <p:strVal val="1+#ppt_w/2"/>
                                          </p:val>
                                        </p:tav>
                                        <p:tav tm="100000">
                                          <p:val>
                                            <p:strVal val="#ppt_x"/>
                                          </p:val>
                                        </p:tav>
                                      </p:tavLst>
                                    </p:anim>
                                    <p:anim calcmode="lin" valueType="num">
                                      <p:cBhvr additive="base">
                                        <p:cTn id="36" dur="500" fill="hold"/>
                                        <p:tgtEl>
                                          <p:spTgt spid="87062"/>
                                        </p:tgtEl>
                                        <p:attrNameLst>
                                          <p:attrName>ppt_y</p:attrName>
                                        </p:attrNameLst>
                                      </p:cBhvr>
                                      <p:tavLst>
                                        <p:tav tm="0">
                                          <p:val>
                                            <p:strVal val="#ppt_y"/>
                                          </p:val>
                                        </p:tav>
                                        <p:tav tm="100000">
                                          <p:val>
                                            <p:strVal val="#ppt_y"/>
                                          </p:val>
                                        </p:tav>
                                      </p:tavLst>
                                    </p:anim>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7063"/>
                                        </p:tgtEl>
                                        <p:attrNameLst>
                                          <p:attrName>style.visibility</p:attrName>
                                        </p:attrNameLst>
                                      </p:cBhvr>
                                      <p:to>
                                        <p:strVal val="visible"/>
                                      </p:to>
                                    </p:set>
                                    <p:anim calcmode="lin" valueType="num">
                                      <p:cBhvr additive="base">
                                        <p:cTn id="43" dur="500" fill="hold"/>
                                        <p:tgtEl>
                                          <p:spTgt spid="87063"/>
                                        </p:tgtEl>
                                        <p:attrNameLst>
                                          <p:attrName>ppt_x</p:attrName>
                                        </p:attrNameLst>
                                      </p:cBhvr>
                                      <p:tavLst>
                                        <p:tav tm="0">
                                          <p:val>
                                            <p:strVal val="#ppt_x"/>
                                          </p:val>
                                        </p:tav>
                                        <p:tav tm="100000">
                                          <p:val>
                                            <p:strVal val="#ppt_x"/>
                                          </p:val>
                                        </p:tav>
                                      </p:tavLst>
                                    </p:anim>
                                    <p:anim calcmode="lin" valueType="num">
                                      <p:cBhvr additive="base">
                                        <p:cTn id="44" dur="500" fill="hold"/>
                                        <p:tgtEl>
                                          <p:spTgt spid="87063"/>
                                        </p:tgtEl>
                                        <p:attrNameLst>
                                          <p:attrName>ppt_y</p:attrName>
                                        </p:attrNameLst>
                                      </p:cBhvr>
                                      <p:tavLst>
                                        <p:tav tm="0">
                                          <p:val>
                                            <p:strVal val="1+#ppt_h/2"/>
                                          </p:val>
                                        </p:tav>
                                        <p:tav tm="100000">
                                          <p:val>
                                            <p:strVal val="#ppt_y"/>
                                          </p:val>
                                        </p:tav>
                                      </p:tavLst>
                                    </p:anim>
                                  </p:childTnLst>
                                </p:cTn>
                              </p:par>
                              <p:par>
                                <p:cTn id="45" presetID="3" presetClass="entr" presetSubtype="1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par>
                                <p:cTn id="48" presetID="3" presetClass="entr" presetSubtype="1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blinds(horizontal)">
                                      <p:cBhvr>
                                        <p:cTn id="50" dur="500"/>
                                        <p:tgtEl>
                                          <p:spTgt spid="4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87069"/>
                                        </p:tgtEl>
                                        <p:attrNameLst>
                                          <p:attrName>style.visibility</p:attrName>
                                        </p:attrNameLst>
                                      </p:cBhvr>
                                      <p:to>
                                        <p:strVal val="visible"/>
                                      </p:to>
                                    </p:set>
                                    <p:animEffect transition="in" filter="dissolve">
                                      <p:cBhvr>
                                        <p:cTn id="55" dur="500"/>
                                        <p:tgtEl>
                                          <p:spTgt spid="87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062" grpId="0"/>
      <p:bldP spid="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209550"/>
            <a:ext cx="9144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4000"/>
              <a:t>Orientation columns in the visual cortex</a:t>
            </a:r>
          </a:p>
        </p:txBody>
      </p: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715000"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938" y="3095625"/>
            <a:ext cx="3141662" cy="3143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Text Box 3"/>
          <p:cNvSpPr txBox="1">
            <a:spLocks noChangeArrowheads="1"/>
          </p:cNvSpPr>
          <p:nvPr/>
        </p:nvSpPr>
        <p:spPr bwMode="auto">
          <a:xfrm>
            <a:off x="193675" y="327025"/>
            <a:ext cx="5030788"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Auditory Maps</a:t>
            </a:r>
          </a:p>
        </p:txBody>
      </p:sp>
      <p:sp>
        <p:nvSpPr>
          <p:cNvPr id="3076" name="Text Box 4"/>
          <p:cNvSpPr txBox="1">
            <a:spLocks noChangeArrowheads="1"/>
          </p:cNvSpPr>
          <p:nvPr/>
        </p:nvSpPr>
        <p:spPr bwMode="auto">
          <a:xfrm>
            <a:off x="338138" y="1108075"/>
            <a:ext cx="8351837" cy="526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200" i="1">
                <a:solidFill>
                  <a:srgbClr val="000099"/>
                </a:solidFill>
              </a:rPr>
              <a:t>Auditory information (air pressure fluctuation) undergo a complex</a:t>
            </a:r>
          </a:p>
          <a:p>
            <a:pPr eaLnBrk="1">
              <a:lnSpc>
                <a:spcPct val="93000"/>
              </a:lnSpc>
              <a:buClr>
                <a:srgbClr val="000000"/>
              </a:buClr>
              <a:buSzPct val="45000"/>
              <a:buFont typeface="Wingdings" pitchFamily="2" charset="2"/>
              <a:buNone/>
            </a:pPr>
            <a:r>
              <a:rPr lang="en-GB" altLang="en-US" sz="2200" i="1">
                <a:solidFill>
                  <a:srgbClr val="000099"/>
                </a:solidFill>
              </a:rPr>
              <a:t>cascade or transformation before it reaches the brain.</a:t>
            </a:r>
          </a:p>
          <a:p>
            <a:pPr eaLnBrk="1">
              <a:lnSpc>
                <a:spcPct val="93000"/>
              </a:lnSpc>
              <a:buClr>
                <a:srgbClr val="000000"/>
              </a:buClr>
              <a:buSzPct val="45000"/>
              <a:buFont typeface="Wingdings" pitchFamily="2" charset="2"/>
              <a:buNone/>
            </a:pPr>
            <a:endParaRPr lang="en-GB" altLang="en-US" sz="2200" i="1">
              <a:solidFill>
                <a:srgbClr val="000099"/>
              </a:solidFill>
            </a:endParaRPr>
          </a:p>
          <a:p>
            <a:pPr eaLnBrk="1">
              <a:lnSpc>
                <a:spcPct val="93000"/>
              </a:lnSpc>
              <a:buClr>
                <a:srgbClr val="000000"/>
              </a:buClr>
              <a:buSzPct val="45000"/>
              <a:buFont typeface="Wingdings" pitchFamily="2" charset="2"/>
              <a:buNone/>
            </a:pPr>
            <a:r>
              <a:rPr lang="en-GB" altLang="en-US" sz="2200" i="1">
                <a:solidFill>
                  <a:srgbClr val="000099"/>
                </a:solidFill>
              </a:rPr>
              <a:t>How is the temporal structure of a signal represented in the brain?</a:t>
            </a:r>
          </a:p>
          <a:p>
            <a:pPr eaLnBrk="1">
              <a:lnSpc>
                <a:spcPct val="93000"/>
              </a:lnSpc>
              <a:buClr>
                <a:srgbClr val="000000"/>
              </a:buClr>
              <a:buSzPct val="45000"/>
              <a:buFont typeface="Wingdings" pitchFamily="2" charset="2"/>
              <a:buNone/>
            </a:pPr>
            <a:endParaRPr lang="en-GB" altLang="en-US" sz="2200" i="1">
              <a:solidFill>
                <a:srgbClr val="000099"/>
              </a:solidFill>
            </a:endParaRPr>
          </a:p>
          <a:p>
            <a:pPr eaLnBrk="1">
              <a:lnSpc>
                <a:spcPct val="93000"/>
              </a:lnSpc>
              <a:buClr>
                <a:srgbClr val="000000"/>
              </a:buClr>
              <a:buSzPct val="45000"/>
              <a:buFont typeface="Wingdings" pitchFamily="2" charset="2"/>
              <a:buNone/>
            </a:pPr>
            <a:r>
              <a:rPr lang="en-GB" altLang="en-US" sz="2200" i="1">
                <a:solidFill>
                  <a:srgbClr val="000099"/>
                </a:solidFill>
              </a:rPr>
              <a:t>The cochlea breaks signal down</a:t>
            </a:r>
          </a:p>
          <a:p>
            <a:pPr eaLnBrk="1">
              <a:lnSpc>
                <a:spcPct val="93000"/>
              </a:lnSpc>
              <a:buClr>
                <a:srgbClr val="000000"/>
              </a:buClr>
              <a:buSzPct val="45000"/>
              <a:buFont typeface="Wingdings" pitchFamily="2" charset="2"/>
              <a:buNone/>
            </a:pPr>
            <a:r>
              <a:rPr lang="en-GB" altLang="en-US" sz="2200" i="1">
                <a:solidFill>
                  <a:srgbClr val="000099"/>
                </a:solidFill>
              </a:rPr>
              <a:t>into frequency components.</a:t>
            </a:r>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488" y="2449513"/>
            <a:ext cx="4424362" cy="38020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67935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de-DE" altLang="en-US" sz="3600" smtClean="0"/>
              <a:t>Ear</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315200" cy="48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11921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linkeAbb223-MittelohrInnenoh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066800"/>
            <a:ext cx="7362825" cy="518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5408613" y="5995988"/>
            <a:ext cx="10429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Inner ear</a:t>
            </a:r>
          </a:p>
        </p:txBody>
      </p:sp>
      <p:sp>
        <p:nvSpPr>
          <p:cNvPr id="5124" name="Text Box 4"/>
          <p:cNvSpPr txBox="1">
            <a:spLocks noChangeArrowheads="1"/>
          </p:cNvSpPr>
          <p:nvPr/>
        </p:nvSpPr>
        <p:spPr bwMode="auto">
          <a:xfrm>
            <a:off x="2271713" y="5980113"/>
            <a:ext cx="1347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External ear</a:t>
            </a:r>
          </a:p>
        </p:txBody>
      </p:sp>
      <p:sp>
        <p:nvSpPr>
          <p:cNvPr id="5125" name="Text Box 5"/>
          <p:cNvSpPr txBox="1">
            <a:spLocks noChangeArrowheads="1"/>
          </p:cNvSpPr>
          <p:nvPr/>
        </p:nvSpPr>
        <p:spPr bwMode="auto">
          <a:xfrm>
            <a:off x="3883025" y="5730875"/>
            <a:ext cx="119062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Middle ear</a:t>
            </a:r>
          </a:p>
        </p:txBody>
      </p:sp>
      <p:sp>
        <p:nvSpPr>
          <p:cNvPr id="5126" name="Text Box 6"/>
          <p:cNvSpPr txBox="1">
            <a:spLocks noChangeArrowheads="1"/>
          </p:cNvSpPr>
          <p:nvPr/>
        </p:nvSpPr>
        <p:spPr bwMode="auto">
          <a:xfrm>
            <a:off x="5145088" y="4992688"/>
            <a:ext cx="17414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Tuba Eustacchii</a:t>
            </a:r>
          </a:p>
        </p:txBody>
      </p:sp>
      <p:sp>
        <p:nvSpPr>
          <p:cNvPr id="5127" name="Text Box 7"/>
          <p:cNvSpPr txBox="1">
            <a:spLocks noChangeArrowheads="1"/>
          </p:cNvSpPr>
          <p:nvPr/>
        </p:nvSpPr>
        <p:spPr bwMode="auto">
          <a:xfrm>
            <a:off x="5129213" y="3713163"/>
            <a:ext cx="284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Scala tympani (Perilymphe)</a:t>
            </a:r>
          </a:p>
        </p:txBody>
      </p:sp>
      <p:sp>
        <p:nvSpPr>
          <p:cNvPr id="5128" name="Text Box 8"/>
          <p:cNvSpPr txBox="1">
            <a:spLocks noChangeArrowheads="1"/>
          </p:cNvSpPr>
          <p:nvPr/>
        </p:nvSpPr>
        <p:spPr bwMode="auto">
          <a:xfrm>
            <a:off x="4997450" y="4103688"/>
            <a:ext cx="2770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Scala media (Endolymphe)</a:t>
            </a:r>
          </a:p>
        </p:txBody>
      </p:sp>
      <p:sp>
        <p:nvSpPr>
          <p:cNvPr id="5129" name="Text Box 9"/>
          <p:cNvSpPr txBox="1">
            <a:spLocks noChangeArrowheads="1"/>
          </p:cNvSpPr>
          <p:nvPr/>
        </p:nvSpPr>
        <p:spPr bwMode="auto">
          <a:xfrm>
            <a:off x="5040313" y="4494213"/>
            <a:ext cx="2886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Scala vestibuli (Perilymphe)</a:t>
            </a:r>
          </a:p>
        </p:txBody>
      </p:sp>
      <p:sp>
        <p:nvSpPr>
          <p:cNvPr id="5130" name="Text Box 10"/>
          <p:cNvSpPr txBox="1">
            <a:spLocks noChangeArrowheads="1"/>
          </p:cNvSpPr>
          <p:nvPr/>
        </p:nvSpPr>
        <p:spPr bwMode="auto">
          <a:xfrm>
            <a:off x="6797675" y="2840038"/>
            <a:ext cx="1965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Basilarmembrane</a:t>
            </a:r>
            <a:br>
              <a:rPr lang="de-DE" altLang="en-US" sz="1600" b="1"/>
            </a:br>
            <a:r>
              <a:rPr lang="de-DE" altLang="en-US" sz="1600" b="1"/>
              <a:t>Corti-Organ</a:t>
            </a:r>
          </a:p>
        </p:txBody>
      </p:sp>
      <p:sp>
        <p:nvSpPr>
          <p:cNvPr id="5131" name="Text Box 11"/>
          <p:cNvSpPr txBox="1">
            <a:spLocks noChangeArrowheads="1"/>
          </p:cNvSpPr>
          <p:nvPr/>
        </p:nvSpPr>
        <p:spPr bwMode="auto">
          <a:xfrm>
            <a:off x="7056438" y="2214563"/>
            <a:ext cx="15541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Reißner-Membrane</a:t>
            </a:r>
          </a:p>
        </p:txBody>
      </p:sp>
      <p:sp>
        <p:nvSpPr>
          <p:cNvPr id="5132" name="Text Box 12"/>
          <p:cNvSpPr txBox="1">
            <a:spLocks noChangeArrowheads="1"/>
          </p:cNvSpPr>
          <p:nvPr/>
        </p:nvSpPr>
        <p:spPr bwMode="auto">
          <a:xfrm>
            <a:off x="7591425" y="1123950"/>
            <a:ext cx="1377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Helicotrema</a:t>
            </a:r>
          </a:p>
        </p:txBody>
      </p:sp>
      <p:sp>
        <p:nvSpPr>
          <p:cNvPr id="5133" name="Text Box 13"/>
          <p:cNvSpPr txBox="1">
            <a:spLocks noChangeArrowheads="1"/>
          </p:cNvSpPr>
          <p:nvPr/>
        </p:nvSpPr>
        <p:spPr bwMode="auto">
          <a:xfrm>
            <a:off x="1524000" y="1828800"/>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Eardrum</a:t>
            </a:r>
          </a:p>
        </p:txBody>
      </p:sp>
      <p:sp>
        <p:nvSpPr>
          <p:cNvPr id="5134" name="Text Box 14"/>
          <p:cNvSpPr txBox="1">
            <a:spLocks noChangeArrowheads="1"/>
          </p:cNvSpPr>
          <p:nvPr/>
        </p:nvSpPr>
        <p:spPr bwMode="auto">
          <a:xfrm>
            <a:off x="2027238" y="1612900"/>
            <a:ext cx="8731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Maleus</a:t>
            </a:r>
          </a:p>
        </p:txBody>
      </p:sp>
      <p:sp>
        <p:nvSpPr>
          <p:cNvPr id="5135" name="Text Box 15"/>
          <p:cNvSpPr txBox="1">
            <a:spLocks noChangeArrowheads="1"/>
          </p:cNvSpPr>
          <p:nvPr/>
        </p:nvSpPr>
        <p:spPr bwMode="auto">
          <a:xfrm>
            <a:off x="2514600" y="1371600"/>
            <a:ext cx="714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Incus</a:t>
            </a:r>
          </a:p>
        </p:txBody>
      </p:sp>
      <p:sp>
        <p:nvSpPr>
          <p:cNvPr id="5136" name="Text Box 16"/>
          <p:cNvSpPr txBox="1">
            <a:spLocks noChangeArrowheads="1"/>
          </p:cNvSpPr>
          <p:nvPr/>
        </p:nvSpPr>
        <p:spPr bwMode="auto">
          <a:xfrm>
            <a:off x="2822575" y="1108075"/>
            <a:ext cx="849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600" b="1"/>
              <a:t>Stapes</a:t>
            </a:r>
          </a:p>
        </p:txBody>
      </p:sp>
      <p:sp>
        <p:nvSpPr>
          <p:cNvPr id="5137" name="Text Box 17"/>
          <p:cNvSpPr txBox="1">
            <a:spLocks noChangeArrowheads="1"/>
          </p:cNvSpPr>
          <p:nvPr/>
        </p:nvSpPr>
        <p:spPr bwMode="auto">
          <a:xfrm>
            <a:off x="7913688" y="14239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a:solidFill>
                  <a:srgbClr val="FF3300"/>
                </a:solidFill>
              </a:rPr>
              <a:t>Apex</a:t>
            </a:r>
          </a:p>
        </p:txBody>
      </p:sp>
      <p:sp>
        <p:nvSpPr>
          <p:cNvPr id="5138" name="Text Box 18"/>
          <p:cNvSpPr txBox="1">
            <a:spLocks noChangeArrowheads="1"/>
          </p:cNvSpPr>
          <p:nvPr/>
        </p:nvSpPr>
        <p:spPr bwMode="auto">
          <a:xfrm>
            <a:off x="4070350" y="2741613"/>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a:solidFill>
                  <a:srgbClr val="FF3300"/>
                </a:solidFill>
              </a:rPr>
              <a:t>Base</a:t>
            </a:r>
          </a:p>
        </p:txBody>
      </p:sp>
      <p:sp>
        <p:nvSpPr>
          <p:cNvPr id="5139" name="Rectangle 19"/>
          <p:cNvSpPr>
            <a:spLocks noGrp="1" noChangeArrowheads="1"/>
          </p:cNvSpPr>
          <p:nvPr>
            <p:ph type="title"/>
          </p:nvPr>
        </p:nvSpPr>
        <p:spPr>
          <a:xfrm>
            <a:off x="457200" y="0"/>
            <a:ext cx="8229600" cy="1143000"/>
          </a:xfrm>
          <a:noFill/>
        </p:spPr>
        <p:txBody>
          <a:bodyPr/>
          <a:lstStyle/>
          <a:p>
            <a:pPr eaLnBrk="1" hangingPunct="1"/>
            <a:r>
              <a:rPr lang="de-DE" altLang="en-US" sz="3600" smtClean="0"/>
              <a:t>Ear</a:t>
            </a:r>
          </a:p>
        </p:txBody>
      </p:sp>
      <p:sp>
        <p:nvSpPr>
          <p:cNvPr id="5140" name="Text Box 20"/>
          <p:cNvSpPr txBox="1">
            <a:spLocks noChangeArrowheads="1"/>
          </p:cNvSpPr>
          <p:nvPr/>
        </p:nvSpPr>
        <p:spPr bwMode="auto">
          <a:xfrm>
            <a:off x="0" y="1066800"/>
            <a:ext cx="2470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1400"/>
              <a:t>Hammer, Amboß, Steigbügel</a:t>
            </a:r>
          </a:p>
        </p:txBody>
      </p:sp>
    </p:spTree>
    <p:extLst>
      <p:ext uri="{BB962C8B-B14F-4D97-AF65-F5344CB8AC3E}">
        <p14:creationId xmlns:p14="http://schemas.microsoft.com/office/powerpoint/2010/main" val="1174563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163513" y="1104900"/>
            <a:ext cx="4052887" cy="4119563"/>
            <a:chOff x="113" y="767"/>
            <a:chExt cx="2815" cy="2861"/>
          </a:xfrm>
        </p:grpSpPr>
        <p:grpSp>
          <p:nvGrpSpPr>
            <p:cNvPr id="6150" name="Group 3"/>
            <p:cNvGrpSpPr>
              <a:grpSpLocks/>
            </p:cNvGrpSpPr>
            <p:nvPr/>
          </p:nvGrpSpPr>
          <p:grpSpPr bwMode="auto">
            <a:xfrm>
              <a:off x="317" y="767"/>
              <a:ext cx="2611" cy="2861"/>
              <a:chOff x="317" y="767"/>
              <a:chExt cx="2611" cy="2861"/>
            </a:xfrm>
          </p:grpSpPr>
          <p:pic>
            <p:nvPicPr>
              <p:cNvPr id="61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 y="880"/>
                <a:ext cx="2612" cy="27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8" name="AutoShape 5"/>
              <p:cNvSpPr>
                <a:spLocks noChangeArrowheads="1"/>
              </p:cNvSpPr>
              <p:nvPr/>
            </p:nvSpPr>
            <p:spPr bwMode="auto">
              <a:xfrm>
                <a:off x="431" y="767"/>
                <a:ext cx="2268" cy="454"/>
              </a:xfrm>
              <a:prstGeom prst="roundRect">
                <a:avLst>
                  <a:gd name="adj" fmla="val 218"/>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grpSp>
          <p:nvGrpSpPr>
            <p:cNvPr id="6151" name="Group 6"/>
            <p:cNvGrpSpPr>
              <a:grpSpLocks/>
            </p:cNvGrpSpPr>
            <p:nvPr/>
          </p:nvGrpSpPr>
          <p:grpSpPr bwMode="auto">
            <a:xfrm>
              <a:off x="113" y="2721"/>
              <a:ext cx="648" cy="525"/>
              <a:chOff x="113" y="2721"/>
              <a:chExt cx="648" cy="525"/>
            </a:xfrm>
          </p:grpSpPr>
          <p:sp>
            <p:nvSpPr>
              <p:cNvPr id="6155" name="Text Box 7"/>
              <p:cNvSpPr txBox="1">
                <a:spLocks noChangeArrowheads="1"/>
              </p:cNvSpPr>
              <p:nvPr/>
            </p:nvSpPr>
            <p:spPr bwMode="auto">
              <a:xfrm>
                <a:off x="113" y="3061"/>
                <a:ext cx="649"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Bandpass</a:t>
                </a:r>
              </a:p>
            </p:txBody>
          </p:sp>
          <p:sp>
            <p:nvSpPr>
              <p:cNvPr id="6156" name="Line 8"/>
              <p:cNvSpPr>
                <a:spLocks noChangeShapeType="1"/>
              </p:cNvSpPr>
              <p:nvPr/>
            </p:nvSpPr>
            <p:spPr bwMode="auto">
              <a:xfrm flipV="1">
                <a:off x="544" y="2720"/>
                <a:ext cx="1" cy="34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6152" name="Group 9"/>
            <p:cNvGrpSpPr>
              <a:grpSpLocks/>
            </p:cNvGrpSpPr>
            <p:nvPr/>
          </p:nvGrpSpPr>
          <p:grpSpPr bwMode="auto">
            <a:xfrm>
              <a:off x="794" y="1157"/>
              <a:ext cx="906" cy="657"/>
              <a:chOff x="794" y="1157"/>
              <a:chExt cx="906" cy="657"/>
            </a:xfrm>
          </p:grpSpPr>
          <p:sp>
            <p:nvSpPr>
              <p:cNvPr id="6153" name="Text Box 10"/>
              <p:cNvSpPr txBox="1">
                <a:spLocks noChangeArrowheads="1"/>
              </p:cNvSpPr>
              <p:nvPr/>
            </p:nvSpPr>
            <p:spPr bwMode="auto">
              <a:xfrm>
                <a:off x="794" y="1157"/>
                <a:ext cx="564"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Rectifier</a:t>
                </a:r>
              </a:p>
            </p:txBody>
          </p:sp>
          <p:sp>
            <p:nvSpPr>
              <p:cNvPr id="6154" name="Line 11"/>
              <p:cNvSpPr>
                <a:spLocks noChangeShapeType="1"/>
              </p:cNvSpPr>
              <p:nvPr/>
            </p:nvSpPr>
            <p:spPr bwMode="auto">
              <a:xfrm>
                <a:off x="1247" y="1361"/>
                <a:ext cx="454" cy="45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pic>
        <p:nvPicPr>
          <p:cNvPr id="6147"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0975" y="815975"/>
            <a:ext cx="2449513" cy="2090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8" name="Text Box 13"/>
          <p:cNvSpPr txBox="1">
            <a:spLocks noChangeArrowheads="1"/>
          </p:cNvSpPr>
          <p:nvPr/>
        </p:nvSpPr>
        <p:spPr bwMode="auto">
          <a:xfrm>
            <a:off x="458788" y="327025"/>
            <a:ext cx="835818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Spacial representation of timbre and pitch</a:t>
            </a:r>
          </a:p>
        </p:txBody>
      </p:sp>
      <p:sp>
        <p:nvSpPr>
          <p:cNvPr id="6149" name="Text Box 14"/>
          <p:cNvSpPr txBox="1">
            <a:spLocks noChangeArrowheads="1"/>
          </p:cNvSpPr>
          <p:nvPr/>
        </p:nvSpPr>
        <p:spPr bwMode="auto">
          <a:xfrm>
            <a:off x="4083050" y="3101975"/>
            <a:ext cx="5060950" cy="359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a:solidFill>
                  <a:srgbClr val="000099"/>
                </a:solidFill>
              </a:rPr>
              <a:t> Cochlear acts like a filter bank with parallel   channels (blue). Hair cells rectify the signal.</a:t>
            </a:r>
          </a:p>
        </p:txBody>
      </p:sp>
    </p:spTree>
    <p:extLst>
      <p:ext uri="{BB962C8B-B14F-4D97-AF65-F5344CB8AC3E}">
        <p14:creationId xmlns:p14="http://schemas.microsoft.com/office/powerpoint/2010/main" val="4881745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6k_no_ohc"/>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63688" y="2682875"/>
            <a:ext cx="56515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Rectangle 3"/>
          <p:cNvSpPr>
            <a:spLocks noGrp="1" noChangeArrowheads="1"/>
          </p:cNvSpPr>
          <p:nvPr>
            <p:ph type="title"/>
          </p:nvPr>
        </p:nvSpPr>
        <p:spPr>
          <a:xfrm>
            <a:off x="457200" y="0"/>
            <a:ext cx="8229600" cy="1143000"/>
          </a:xfrm>
          <a:gradFill rotWithShape="1">
            <a:gsLst>
              <a:gs pos="0">
                <a:schemeClr val="bg1"/>
              </a:gs>
              <a:gs pos="50000">
                <a:srgbClr val="DDDDDD"/>
              </a:gs>
              <a:gs pos="100000">
                <a:schemeClr val="bg1"/>
              </a:gs>
            </a:gsLst>
            <a:lin ang="0" scaled="1"/>
          </a:gradFill>
        </p:spPr>
        <p:txBody>
          <a:bodyPr/>
          <a:lstStyle/>
          <a:p>
            <a:pPr eaLnBrk="1" hangingPunct="1">
              <a:defRPr/>
            </a:pPr>
            <a:r>
              <a:rPr lang="de-DE" sz="3600" smtClean="0"/>
              <a:t>Resonance in the Ear: Cochlea</a:t>
            </a:r>
          </a:p>
        </p:txBody>
      </p:sp>
      <p:sp>
        <p:nvSpPr>
          <p:cNvPr id="7172" name="Text Box 4"/>
          <p:cNvSpPr txBox="1">
            <a:spLocks noChangeArrowheads="1"/>
          </p:cNvSpPr>
          <p:nvPr/>
        </p:nvSpPr>
        <p:spPr bwMode="auto">
          <a:xfrm>
            <a:off x="682624" y="4144963"/>
            <a:ext cx="79676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de-DE" altLang="en-US" sz="2000"/>
              <a:t>The Basilar Membrane acts like a resonance body. Resonance  occurs – depending on the sound frequency – at different locaction of the Basilar Membrane. </a:t>
            </a:r>
          </a:p>
        </p:txBody>
      </p:sp>
      <p:sp>
        <p:nvSpPr>
          <p:cNvPr id="7173" name="Text Box 5"/>
          <p:cNvSpPr txBox="1">
            <a:spLocks noChangeArrowheads="1"/>
          </p:cNvSpPr>
          <p:nvPr/>
        </p:nvSpPr>
        <p:spPr bwMode="auto">
          <a:xfrm>
            <a:off x="188913" y="5334000"/>
            <a:ext cx="89550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de-DE" altLang="en-US" sz="2000" dirty="0">
                <a:solidFill>
                  <a:srgbClr val="FF0000"/>
                </a:solidFill>
              </a:rPr>
              <a:t>High stiffness</a:t>
            </a:r>
            <a:r>
              <a:rPr lang="de-DE" altLang="en-US" sz="2000" dirty="0"/>
              <a:t> of the Basilar Membrane close to the oval window (Base) allows for resonance of high frequencies, whereas low frequencies resonate only close to the Helicotrema (Apex),  where the membrane is </a:t>
            </a:r>
            <a:r>
              <a:rPr lang="de-DE" altLang="en-US" sz="2000" dirty="0">
                <a:solidFill>
                  <a:srgbClr val="FF0000"/>
                </a:solidFill>
              </a:rPr>
              <a:t>less stiff</a:t>
            </a:r>
            <a:r>
              <a:rPr lang="de-DE" altLang="en-US" sz="2000" dirty="0"/>
              <a:t>.</a:t>
            </a:r>
          </a:p>
        </p:txBody>
      </p:sp>
      <p:pic>
        <p:nvPicPr>
          <p:cNvPr id="7174" name="Picture 6" descr="2k_no_oh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90600"/>
            <a:ext cx="56515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extLst>
              <p:ext uri="{D42A27DB-BD31-4B8C-83A1-F6EECF244321}">
                <p14:modId xmlns:p14="http://schemas.microsoft.com/office/powerpoint/2010/main" val="3229379463"/>
              </p:ext>
            </p:extLst>
          </p:nvPr>
        </p:nvGraphicFramePr>
        <p:xfrm>
          <a:off x="7215188" y="2414588"/>
          <a:ext cx="1816100" cy="685800"/>
        </p:xfrm>
        <a:graphic>
          <a:graphicData uri="http://schemas.openxmlformats.org/presentationml/2006/ole">
            <mc:AlternateContent xmlns:mc="http://schemas.openxmlformats.org/markup-compatibility/2006">
              <mc:Choice xmlns:v="urn:schemas-microsoft-com:vml" Requires="v">
                <p:oleObj spid="_x0000_s5138" name="Objekt-Manager-Shellobjekt" showAsIcon="1" r:id="rId5" imgW="1816560" imgH="685800" progId="Package">
                  <p:embed/>
                </p:oleObj>
              </mc:Choice>
              <mc:Fallback>
                <p:oleObj name="Objekt-Manager-Shellobjekt" showAsIcon="1" r:id="rId5" imgW="1816560" imgH="685800" progId="Packag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188" y="2414588"/>
                        <a:ext cx="1816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0525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k_w_ohc"/>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0700" y="973138"/>
            <a:ext cx="7994650"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Rectangle 3"/>
          <p:cNvSpPr>
            <a:spLocks noGrp="1" noChangeArrowheads="1"/>
          </p:cNvSpPr>
          <p:nvPr>
            <p:ph type="title"/>
          </p:nvPr>
        </p:nvSpPr>
        <p:spPr>
          <a:xfrm>
            <a:off x="457200" y="0"/>
            <a:ext cx="8229600" cy="1143000"/>
          </a:xfrm>
          <a:gradFill rotWithShape="1">
            <a:gsLst>
              <a:gs pos="0">
                <a:schemeClr val="bg1"/>
              </a:gs>
              <a:gs pos="50000">
                <a:srgbClr val="DDDDDD"/>
              </a:gs>
              <a:gs pos="100000">
                <a:schemeClr val="bg1"/>
              </a:gs>
            </a:gsLst>
            <a:lin ang="0" scaled="1"/>
          </a:gradFill>
        </p:spPr>
        <p:txBody>
          <a:bodyPr/>
          <a:lstStyle/>
          <a:p>
            <a:pPr eaLnBrk="1" hangingPunct="1">
              <a:defRPr/>
            </a:pPr>
            <a:r>
              <a:rPr lang="de-DE" sz="3600" smtClean="0"/>
              <a:t>Resonance in the Ear: Cochlea</a:t>
            </a:r>
          </a:p>
        </p:txBody>
      </p:sp>
      <p:sp>
        <p:nvSpPr>
          <p:cNvPr id="8196" name="Text Box 4"/>
          <p:cNvSpPr txBox="1">
            <a:spLocks noChangeArrowheads="1"/>
          </p:cNvSpPr>
          <p:nvPr/>
        </p:nvSpPr>
        <p:spPr bwMode="auto">
          <a:xfrm>
            <a:off x="381000" y="5638800"/>
            <a:ext cx="8015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de-DE" altLang="en-US" dirty="0"/>
              <a:t>In addition to this there is a physiological amplification effect which arises from the outer haircells leading to a </a:t>
            </a:r>
            <a:r>
              <a:rPr lang="de-DE" altLang="en-US" dirty="0" smtClean="0"/>
              <a:t>focusing </a:t>
            </a:r>
            <a:r>
              <a:rPr lang="de-DE" altLang="en-US" dirty="0"/>
              <a:t>of the signal.</a:t>
            </a:r>
          </a:p>
        </p:txBody>
      </p:sp>
      <p:sp>
        <p:nvSpPr>
          <p:cNvPr id="8197" name="Text Box 5"/>
          <p:cNvSpPr txBox="1">
            <a:spLocks noChangeArrowheads="1"/>
          </p:cNvSpPr>
          <p:nvPr/>
        </p:nvSpPr>
        <p:spPr bwMode="auto">
          <a:xfrm rot="1663343">
            <a:off x="7886700" y="4779963"/>
            <a:ext cx="1031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2000"/>
              <a:t>Look</a:t>
            </a:r>
          </a:p>
          <a:p>
            <a:pPr eaLnBrk="1" hangingPunct="1"/>
            <a:r>
              <a:rPr lang="de-DE" altLang="en-US" sz="2000"/>
              <a:t>closely!</a:t>
            </a:r>
          </a:p>
        </p:txBody>
      </p:sp>
      <p:sp>
        <p:nvSpPr>
          <p:cNvPr id="8198" name="Line 6"/>
          <p:cNvSpPr>
            <a:spLocks noChangeShapeType="1"/>
          </p:cNvSpPr>
          <p:nvPr/>
        </p:nvSpPr>
        <p:spPr bwMode="auto">
          <a:xfrm flipH="1" flipV="1">
            <a:off x="7366000" y="4533900"/>
            <a:ext cx="487363" cy="112713"/>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TextBox 1"/>
          <p:cNvSpPr txBox="1"/>
          <p:nvPr/>
        </p:nvSpPr>
        <p:spPr>
          <a:xfrm>
            <a:off x="3171021" y="6400800"/>
            <a:ext cx="2694007" cy="369332"/>
          </a:xfrm>
          <a:prstGeom prst="rect">
            <a:avLst/>
          </a:prstGeom>
          <a:noFill/>
        </p:spPr>
        <p:txBody>
          <a:bodyPr wrap="none" rtlCol="0">
            <a:spAutoFit/>
          </a:bodyPr>
          <a:lstStyle/>
          <a:p>
            <a:r>
              <a:rPr lang="de-DE" dirty="0" smtClean="0">
                <a:hlinkClick r:id="rId3" action="ppaction://hlinkfile"/>
              </a:rPr>
              <a:t>Video: Dancing Hair Cell</a:t>
            </a:r>
            <a:endParaRPr lang="de-DE" dirty="0"/>
          </a:p>
        </p:txBody>
      </p:sp>
      <p:sp>
        <p:nvSpPr>
          <p:cNvPr id="3" name="Action Button: Movie 2">
            <a:hlinkClick r:id="" action="ppaction://noaction" highlightClick="1"/>
          </p:cNvPr>
          <p:cNvSpPr/>
          <p:nvPr/>
        </p:nvSpPr>
        <p:spPr>
          <a:xfrm>
            <a:off x="7030065" y="5132439"/>
            <a:ext cx="1042416" cy="104241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861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ancingHairCe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9385" y="1120878"/>
            <a:ext cx="6348903" cy="4748980"/>
          </a:xfrm>
          <a:prstGeom prst="rect">
            <a:avLst/>
          </a:prstGeom>
        </p:spPr>
      </p:pic>
      <p:sp>
        <p:nvSpPr>
          <p:cNvPr id="5" name="TextBox 4"/>
          <p:cNvSpPr txBox="1"/>
          <p:nvPr/>
        </p:nvSpPr>
        <p:spPr>
          <a:xfrm>
            <a:off x="2182367" y="6115665"/>
            <a:ext cx="5339923" cy="369332"/>
          </a:xfrm>
          <a:prstGeom prst="rect">
            <a:avLst/>
          </a:prstGeom>
          <a:noFill/>
        </p:spPr>
        <p:txBody>
          <a:bodyPr wrap="none" rtlCol="0">
            <a:spAutoFit/>
          </a:bodyPr>
          <a:lstStyle/>
          <a:p>
            <a:r>
              <a:rPr lang="de-DE" dirty="0" smtClean="0"/>
              <a:t>Note: Sounds </a:t>
            </a:r>
            <a:r>
              <a:rPr lang="de-DE" dirty="0" err="1" smtClean="0"/>
              <a:t>needs</a:t>
            </a:r>
            <a:r>
              <a:rPr lang="de-DE" dirty="0" smtClean="0"/>
              <a:t> </a:t>
            </a:r>
            <a:r>
              <a:rPr lang="de-DE" dirty="0" err="1" smtClean="0"/>
              <a:t>to</a:t>
            </a:r>
            <a:r>
              <a:rPr lang="de-DE" dirty="0" smtClean="0"/>
              <a:t> </a:t>
            </a:r>
            <a:r>
              <a:rPr lang="de-DE" dirty="0" err="1" smtClean="0"/>
              <a:t>be</a:t>
            </a:r>
            <a:r>
              <a:rPr lang="de-DE" dirty="0" smtClean="0"/>
              <a:t> </a:t>
            </a:r>
            <a:r>
              <a:rPr lang="de-DE" dirty="0" err="1" smtClean="0"/>
              <a:t>switched</a:t>
            </a:r>
            <a:r>
              <a:rPr lang="de-DE" dirty="0" smtClean="0"/>
              <a:t> on </a:t>
            </a:r>
            <a:r>
              <a:rPr lang="de-DE" dirty="0" err="1" smtClean="0"/>
              <a:t>for</a:t>
            </a:r>
            <a:r>
              <a:rPr lang="de-DE" dirty="0" smtClean="0"/>
              <a:t> </a:t>
            </a:r>
            <a:r>
              <a:rPr lang="de-DE" dirty="0" err="1" smtClean="0"/>
              <a:t>this</a:t>
            </a:r>
            <a:r>
              <a:rPr lang="de-DE" dirty="0" smtClean="0"/>
              <a:t> </a:t>
            </a:r>
            <a:r>
              <a:rPr lang="de-DE" dirty="0" err="1" smtClean="0"/>
              <a:t>one</a:t>
            </a:r>
            <a:endParaRPr lang="en-US" dirty="0"/>
          </a:p>
        </p:txBody>
      </p:sp>
      <p:sp>
        <p:nvSpPr>
          <p:cNvPr id="6" name="TextBox 5"/>
          <p:cNvSpPr txBox="1"/>
          <p:nvPr/>
        </p:nvSpPr>
        <p:spPr>
          <a:xfrm>
            <a:off x="3154587" y="228600"/>
            <a:ext cx="3395481" cy="584775"/>
          </a:xfrm>
          <a:prstGeom prst="rect">
            <a:avLst/>
          </a:prstGeom>
          <a:noFill/>
        </p:spPr>
        <p:txBody>
          <a:bodyPr wrap="none" rtlCol="0">
            <a:spAutoFit/>
          </a:bodyPr>
          <a:lstStyle/>
          <a:p>
            <a:r>
              <a:rPr lang="de-DE" sz="3200" b="1" dirty="0" smtClean="0">
                <a:solidFill>
                  <a:srgbClr val="FF0000"/>
                </a:solidFill>
              </a:rPr>
              <a:t>Dancing </a:t>
            </a:r>
            <a:r>
              <a:rPr lang="de-DE" sz="3200" b="1" dirty="0" err="1" smtClean="0">
                <a:solidFill>
                  <a:srgbClr val="FF0000"/>
                </a:solidFill>
              </a:rPr>
              <a:t>Haircell</a:t>
            </a:r>
            <a:endParaRPr lang="en-US" sz="3200" b="1" dirty="0">
              <a:solidFill>
                <a:srgbClr val="FF0000"/>
              </a:solidFill>
            </a:endParaRPr>
          </a:p>
        </p:txBody>
      </p:sp>
    </p:spTree>
    <p:extLst>
      <p:ext uri="{BB962C8B-B14F-4D97-AF65-F5344CB8AC3E}">
        <p14:creationId xmlns:p14="http://schemas.microsoft.com/office/powerpoint/2010/main" val="1462733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Short Excursion: The Spectrum</a:t>
            </a:r>
          </a:p>
        </p:txBody>
      </p:sp>
      <p:sp>
        <p:nvSpPr>
          <p:cNvPr id="9219" name="Text Box 3"/>
          <p:cNvSpPr txBox="1">
            <a:spLocks noChangeArrowheads="1"/>
          </p:cNvSpPr>
          <p:nvPr/>
        </p:nvSpPr>
        <p:spPr bwMode="auto">
          <a:xfrm>
            <a:off x="193675" y="1108075"/>
            <a:ext cx="4346575" cy="526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200" i="1">
                <a:solidFill>
                  <a:srgbClr val="000099"/>
                </a:solidFill>
              </a:rPr>
              <a:t>Every temporal signal can be </a:t>
            </a:r>
          </a:p>
          <a:p>
            <a:pPr eaLnBrk="1">
              <a:lnSpc>
                <a:spcPct val="93000"/>
              </a:lnSpc>
              <a:buClr>
                <a:srgbClr val="000000"/>
              </a:buClr>
              <a:buSzPct val="45000"/>
              <a:buFont typeface="Wingdings" pitchFamily="2" charset="2"/>
              <a:buNone/>
            </a:pPr>
            <a:r>
              <a:rPr lang="en-GB" altLang="en-US" sz="2200" i="1">
                <a:solidFill>
                  <a:srgbClr val="000099"/>
                </a:solidFill>
              </a:rPr>
              <a:t>characterized by its spectrum.</a:t>
            </a:r>
          </a:p>
          <a:p>
            <a:pPr eaLnBrk="1">
              <a:lnSpc>
                <a:spcPct val="93000"/>
              </a:lnSpc>
              <a:buClr>
                <a:srgbClr val="000000"/>
              </a:buClr>
              <a:buSzPct val="45000"/>
              <a:buFont typeface="Wingdings" pitchFamily="2" charset="2"/>
              <a:buNone/>
            </a:pPr>
            <a:r>
              <a:rPr lang="en-GB" altLang="en-US" sz="2200" i="1">
                <a:solidFill>
                  <a:srgbClr val="000099"/>
                </a:solidFill>
              </a:rPr>
              <a:t>The spectrum contains frequency</a:t>
            </a:r>
          </a:p>
          <a:p>
            <a:pPr eaLnBrk="1">
              <a:lnSpc>
                <a:spcPct val="93000"/>
              </a:lnSpc>
              <a:buClr>
                <a:srgbClr val="000000"/>
              </a:buClr>
              <a:buSzPct val="45000"/>
              <a:buFont typeface="Wingdings" pitchFamily="2" charset="2"/>
              <a:buNone/>
            </a:pPr>
            <a:r>
              <a:rPr lang="en-GB" altLang="en-US" sz="2200" i="1">
                <a:solidFill>
                  <a:srgbClr val="000099"/>
                </a:solidFill>
              </a:rPr>
              <a:t>components.</a:t>
            </a:r>
          </a:p>
          <a:p>
            <a:pPr eaLnBrk="1">
              <a:lnSpc>
                <a:spcPct val="93000"/>
              </a:lnSpc>
              <a:buClr>
                <a:srgbClr val="000000"/>
              </a:buClr>
              <a:buSzPct val="45000"/>
              <a:buFont typeface="Wingdings" pitchFamily="2" charset="2"/>
              <a:buNone/>
            </a:pPr>
            <a:r>
              <a:rPr lang="en-GB" altLang="en-US" sz="2200" i="1">
                <a:solidFill>
                  <a:srgbClr val="000099"/>
                </a:solidFill>
              </a:rPr>
              <a:t>Important mathematical tool:</a:t>
            </a:r>
          </a:p>
          <a:p>
            <a:pPr eaLnBrk="1">
              <a:lnSpc>
                <a:spcPct val="93000"/>
              </a:lnSpc>
              <a:buClr>
                <a:srgbClr val="000000"/>
              </a:buClr>
              <a:buSzPct val="45000"/>
              <a:buFont typeface="Wingdings" pitchFamily="2" charset="2"/>
              <a:buNone/>
            </a:pPr>
            <a:endParaRPr lang="en-GB" altLang="en-US" sz="2200" i="1">
              <a:solidFill>
                <a:srgbClr val="000099"/>
              </a:solidFill>
            </a:endParaRPr>
          </a:p>
          <a:p>
            <a:pPr eaLnBrk="1">
              <a:lnSpc>
                <a:spcPct val="93000"/>
              </a:lnSpc>
              <a:buClr>
                <a:srgbClr val="000000"/>
              </a:buClr>
              <a:buSzPct val="45000"/>
              <a:buFont typeface="Wingdings" pitchFamily="2" charset="2"/>
              <a:buNone/>
            </a:pPr>
            <a:r>
              <a:rPr lang="en-GB" altLang="en-US" sz="2200" i="1">
                <a:solidFill>
                  <a:srgbClr val="FF0000"/>
                </a:solidFill>
              </a:rPr>
              <a:t>Fourier Transform!</a:t>
            </a:r>
          </a:p>
          <a:p>
            <a:pPr eaLnBrk="1">
              <a:lnSpc>
                <a:spcPct val="93000"/>
              </a:lnSpc>
              <a:buClr>
                <a:srgbClr val="000000"/>
              </a:buClr>
              <a:buSzPct val="45000"/>
              <a:buFont typeface="Wingdings" pitchFamily="2" charset="2"/>
              <a:buNone/>
            </a:pPr>
            <a:endParaRPr lang="en-GB" altLang="en-US" sz="2200" i="1">
              <a:solidFill>
                <a:srgbClr val="000099"/>
              </a:solidFill>
            </a:endParaRPr>
          </a:p>
          <a:p>
            <a:pPr eaLnBrk="1">
              <a:lnSpc>
                <a:spcPct val="93000"/>
              </a:lnSpc>
              <a:buClr>
                <a:srgbClr val="000000"/>
              </a:buClr>
              <a:buSzPct val="45000"/>
              <a:buFont typeface="Wingdings" pitchFamily="2" charset="2"/>
              <a:buNone/>
            </a:pPr>
            <a:r>
              <a:rPr lang="en-GB" altLang="en-US" sz="2200" i="1">
                <a:solidFill>
                  <a:srgbClr val="000099"/>
                </a:solidFill>
              </a:rPr>
              <a:t>- Pure tone =&gt; only one </a:t>
            </a:r>
          </a:p>
          <a:p>
            <a:pPr eaLnBrk="1">
              <a:lnSpc>
                <a:spcPct val="93000"/>
              </a:lnSpc>
              <a:buClr>
                <a:srgbClr val="000000"/>
              </a:buClr>
              <a:buSzPct val="45000"/>
              <a:buFont typeface="Wingdings" pitchFamily="2" charset="2"/>
              <a:buNone/>
            </a:pPr>
            <a:r>
              <a:rPr lang="en-GB" altLang="en-US" sz="2200" i="1">
                <a:solidFill>
                  <a:srgbClr val="000099"/>
                </a:solidFill>
              </a:rPr>
              <a:t>  frequency</a:t>
            </a:r>
          </a:p>
          <a:p>
            <a:pPr eaLnBrk="1">
              <a:lnSpc>
                <a:spcPct val="93000"/>
              </a:lnSpc>
              <a:buClr>
                <a:srgbClr val="000000"/>
              </a:buClr>
              <a:buSzPct val="45000"/>
              <a:buFont typeface="Wingdings" pitchFamily="2" charset="2"/>
              <a:buNone/>
            </a:pPr>
            <a:r>
              <a:rPr lang="en-GB" altLang="en-US" sz="2200" i="1">
                <a:solidFill>
                  <a:srgbClr val="000099"/>
                </a:solidFill>
              </a:rPr>
              <a:t> </a:t>
            </a:r>
          </a:p>
          <a:p>
            <a:pPr eaLnBrk="1">
              <a:lnSpc>
                <a:spcPct val="93000"/>
              </a:lnSpc>
              <a:buClr>
                <a:srgbClr val="000000"/>
              </a:buClr>
              <a:buSzPct val="45000"/>
              <a:buFont typeface="Wingdings" pitchFamily="2" charset="2"/>
              <a:buNone/>
            </a:pPr>
            <a:endParaRPr lang="en-GB" altLang="en-US" sz="2200" i="1">
              <a:solidFill>
                <a:srgbClr val="000099"/>
              </a:solidFill>
            </a:endParaRPr>
          </a:p>
        </p:txBody>
      </p:sp>
      <p:grpSp>
        <p:nvGrpSpPr>
          <p:cNvPr id="9220" name="Group 4"/>
          <p:cNvGrpSpPr>
            <a:grpSpLocks/>
          </p:cNvGrpSpPr>
          <p:nvPr/>
        </p:nvGrpSpPr>
        <p:grpSpPr bwMode="auto">
          <a:xfrm>
            <a:off x="5387975" y="1176338"/>
            <a:ext cx="2016125" cy="1370012"/>
            <a:chOff x="3742" y="817"/>
            <a:chExt cx="1400" cy="951"/>
          </a:xfrm>
        </p:grpSpPr>
        <p:pic>
          <p:nvPicPr>
            <p:cNvPr id="9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 y="862"/>
              <a:ext cx="1179" cy="90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30" name="Text Box 6"/>
            <p:cNvSpPr txBox="1">
              <a:spLocks noChangeArrowheads="1"/>
            </p:cNvSpPr>
            <p:nvPr/>
          </p:nvSpPr>
          <p:spPr bwMode="auto">
            <a:xfrm>
              <a:off x="4989" y="1429"/>
              <a:ext cx="154"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t</a:t>
              </a:r>
            </a:p>
          </p:txBody>
        </p:sp>
        <p:sp>
          <p:nvSpPr>
            <p:cNvPr id="9231" name="Text Box 7"/>
            <p:cNvSpPr txBox="1">
              <a:spLocks noChangeArrowheads="1"/>
            </p:cNvSpPr>
            <p:nvPr/>
          </p:nvSpPr>
          <p:spPr bwMode="auto">
            <a:xfrm>
              <a:off x="3742" y="817"/>
              <a:ext cx="210"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A</a:t>
              </a:r>
            </a:p>
          </p:txBody>
        </p:sp>
      </p:grpSp>
      <p:sp>
        <p:nvSpPr>
          <p:cNvPr id="9221" name="Text Box 8"/>
          <p:cNvSpPr txBox="1">
            <a:spLocks noChangeArrowheads="1"/>
          </p:cNvSpPr>
          <p:nvPr/>
        </p:nvSpPr>
        <p:spPr bwMode="auto">
          <a:xfrm>
            <a:off x="6205538" y="2613025"/>
            <a:ext cx="1123950"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sin(2pi*wt)</a:t>
            </a:r>
            <a:r>
              <a:rPr lang="ar-SA" altLang="en-US" sz="1600">
                <a:solidFill>
                  <a:srgbClr val="000000"/>
                </a:solidFill>
                <a:cs typeface="Arial" pitchFamily="34" charset="0"/>
              </a:rPr>
              <a:t>‏</a:t>
            </a:r>
            <a:endParaRPr lang="en-GB" altLang="en-US" sz="1600">
              <a:solidFill>
                <a:srgbClr val="000000"/>
              </a:solidFill>
            </a:endParaRPr>
          </a:p>
        </p:txBody>
      </p:sp>
      <p:grpSp>
        <p:nvGrpSpPr>
          <p:cNvPr id="9222" name="Group 9"/>
          <p:cNvGrpSpPr>
            <a:grpSpLocks/>
          </p:cNvGrpSpPr>
          <p:nvPr/>
        </p:nvGrpSpPr>
        <p:grpSpPr bwMode="auto">
          <a:xfrm>
            <a:off x="5421313" y="3527425"/>
            <a:ext cx="2251075" cy="1466850"/>
            <a:chOff x="3765" y="2449"/>
            <a:chExt cx="1563" cy="1019"/>
          </a:xfrm>
        </p:grpSpPr>
        <p:grpSp>
          <p:nvGrpSpPr>
            <p:cNvPr id="9223" name="Group 10"/>
            <p:cNvGrpSpPr>
              <a:grpSpLocks/>
            </p:cNvGrpSpPr>
            <p:nvPr/>
          </p:nvGrpSpPr>
          <p:grpSpPr bwMode="auto">
            <a:xfrm>
              <a:off x="3765" y="2449"/>
              <a:ext cx="1563" cy="1019"/>
              <a:chOff x="3765" y="2449"/>
              <a:chExt cx="1563" cy="1019"/>
            </a:xfrm>
          </p:grpSpPr>
          <p:pic>
            <p:nvPicPr>
              <p:cNvPr id="922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 y="2517"/>
                <a:ext cx="1406" cy="8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6" name="Text Box 12"/>
              <p:cNvSpPr txBox="1">
                <a:spLocks noChangeArrowheads="1"/>
              </p:cNvSpPr>
              <p:nvPr/>
            </p:nvSpPr>
            <p:spPr bwMode="auto">
              <a:xfrm>
                <a:off x="3765" y="2495"/>
                <a:ext cx="210"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A</a:t>
                </a:r>
              </a:p>
            </p:txBody>
          </p:sp>
          <p:sp>
            <p:nvSpPr>
              <p:cNvPr id="9227" name="AutoShape 13"/>
              <p:cNvSpPr>
                <a:spLocks noChangeArrowheads="1"/>
              </p:cNvSpPr>
              <p:nvPr/>
            </p:nvSpPr>
            <p:spPr bwMode="auto">
              <a:xfrm>
                <a:off x="3946" y="2449"/>
                <a:ext cx="113" cy="227"/>
              </a:xfrm>
              <a:prstGeom prst="roundRect">
                <a:avLst>
                  <a:gd name="adj" fmla="val 88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9228" name="AutoShape 14"/>
              <p:cNvSpPr>
                <a:spLocks noChangeArrowheads="1"/>
              </p:cNvSpPr>
              <p:nvPr/>
            </p:nvSpPr>
            <p:spPr bwMode="auto">
              <a:xfrm>
                <a:off x="4037" y="3243"/>
                <a:ext cx="272" cy="227"/>
              </a:xfrm>
              <a:prstGeom prst="roundRect">
                <a:avLst>
                  <a:gd name="adj" fmla="val 440"/>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9224" name="Text Box 15"/>
            <p:cNvSpPr txBox="1">
              <a:spLocks noChangeArrowheads="1"/>
            </p:cNvSpPr>
            <p:nvPr/>
          </p:nvSpPr>
          <p:spPr bwMode="auto">
            <a:xfrm>
              <a:off x="4031" y="3243"/>
              <a:ext cx="210"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a:solidFill>
                    <a:srgbClr val="000000"/>
                  </a:solidFill>
                </a:rPr>
                <a:t>w</a:t>
              </a:r>
            </a:p>
          </p:txBody>
        </p:sp>
      </p:grpSp>
    </p:spTree>
    <p:extLst>
      <p:ext uri="{BB962C8B-B14F-4D97-AF65-F5344CB8AC3E}">
        <p14:creationId xmlns:p14="http://schemas.microsoft.com/office/powerpoint/2010/main" val="8364514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93675" y="327025"/>
            <a:ext cx="5030788"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Visual Cortex</a:t>
            </a:r>
          </a:p>
        </p:txBody>
      </p:sp>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06513"/>
            <a:ext cx="4244975" cy="5387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772" name="Text Box 4"/>
          <p:cNvSpPr txBox="1">
            <a:spLocks noChangeArrowheads="1"/>
          </p:cNvSpPr>
          <p:nvPr/>
        </p:nvSpPr>
        <p:spPr bwMode="auto">
          <a:xfrm>
            <a:off x="195263" y="1436688"/>
            <a:ext cx="3722687"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i="1">
                <a:solidFill>
                  <a:srgbClr val="000099"/>
                </a:solidFill>
              </a:rPr>
              <a:t>Primary visual cortex or striate cortex or V1. Well defined spacial representation of retina (retinotopy).</a:t>
            </a:r>
          </a:p>
        </p:txBody>
      </p:sp>
      <p:pic>
        <p:nvPicPr>
          <p:cNvPr id="327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113" y="2971800"/>
            <a:ext cx="3690937" cy="3267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458788" y="327025"/>
            <a:ext cx="52863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Short Excursion: The Spectrum</a:t>
            </a:r>
          </a:p>
        </p:txBody>
      </p:sp>
      <p:sp>
        <p:nvSpPr>
          <p:cNvPr id="10243" name="Text Box 3"/>
          <p:cNvSpPr txBox="1">
            <a:spLocks noChangeArrowheads="1"/>
          </p:cNvSpPr>
          <p:nvPr/>
        </p:nvSpPr>
        <p:spPr bwMode="auto">
          <a:xfrm>
            <a:off x="193675" y="1108075"/>
            <a:ext cx="4346575" cy="5303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200" i="1">
                <a:solidFill>
                  <a:srgbClr val="000099"/>
                </a:solidFill>
              </a:rPr>
              <a:t>Every temporal signal can be </a:t>
            </a:r>
          </a:p>
          <a:p>
            <a:pPr eaLnBrk="1">
              <a:lnSpc>
                <a:spcPct val="93000"/>
              </a:lnSpc>
              <a:buClr>
                <a:srgbClr val="000000"/>
              </a:buClr>
              <a:buSzPct val="45000"/>
              <a:buFont typeface="Wingdings" pitchFamily="2" charset="2"/>
              <a:buNone/>
            </a:pPr>
            <a:r>
              <a:rPr lang="en-GB" altLang="en-US" sz="2200" i="1">
                <a:solidFill>
                  <a:srgbClr val="000099"/>
                </a:solidFill>
              </a:rPr>
              <a:t>characterized by its spectrum.</a:t>
            </a:r>
          </a:p>
          <a:p>
            <a:pPr eaLnBrk="1">
              <a:lnSpc>
                <a:spcPct val="93000"/>
              </a:lnSpc>
              <a:buClr>
                <a:srgbClr val="000000"/>
              </a:buClr>
              <a:buSzPct val="45000"/>
              <a:buFont typeface="Wingdings" pitchFamily="2" charset="2"/>
              <a:buNone/>
            </a:pPr>
            <a:r>
              <a:rPr lang="en-GB" altLang="en-US" sz="2200" i="1">
                <a:solidFill>
                  <a:srgbClr val="000099"/>
                </a:solidFill>
              </a:rPr>
              <a:t>The spectrum contains frequency</a:t>
            </a:r>
          </a:p>
          <a:p>
            <a:pPr eaLnBrk="1">
              <a:lnSpc>
                <a:spcPct val="93000"/>
              </a:lnSpc>
              <a:buClr>
                <a:srgbClr val="000000"/>
              </a:buClr>
              <a:buSzPct val="45000"/>
              <a:buFont typeface="Wingdings" pitchFamily="2" charset="2"/>
              <a:buNone/>
            </a:pPr>
            <a:r>
              <a:rPr lang="en-GB" altLang="en-US" sz="2200" i="1">
                <a:solidFill>
                  <a:srgbClr val="000099"/>
                </a:solidFill>
              </a:rPr>
              <a:t>components.</a:t>
            </a:r>
          </a:p>
          <a:p>
            <a:pPr eaLnBrk="1">
              <a:lnSpc>
                <a:spcPct val="93000"/>
              </a:lnSpc>
              <a:buClr>
                <a:srgbClr val="000000"/>
              </a:buClr>
              <a:buSzPct val="45000"/>
              <a:buFont typeface="Wingdings" pitchFamily="2" charset="2"/>
              <a:buNone/>
            </a:pPr>
            <a:r>
              <a:rPr lang="en-GB" altLang="en-US" sz="2200" i="1">
                <a:solidFill>
                  <a:srgbClr val="000099"/>
                </a:solidFill>
              </a:rPr>
              <a:t>Important mathematical tool:</a:t>
            </a:r>
          </a:p>
          <a:p>
            <a:pPr eaLnBrk="1">
              <a:lnSpc>
                <a:spcPct val="93000"/>
              </a:lnSpc>
              <a:buClr>
                <a:srgbClr val="000000"/>
              </a:buClr>
              <a:buSzPct val="45000"/>
              <a:buFont typeface="Wingdings" pitchFamily="2" charset="2"/>
              <a:buNone/>
            </a:pPr>
            <a:endParaRPr lang="en-GB" altLang="en-US" sz="2200" i="1">
              <a:solidFill>
                <a:srgbClr val="000099"/>
              </a:solidFill>
            </a:endParaRPr>
          </a:p>
          <a:p>
            <a:pPr eaLnBrk="1">
              <a:lnSpc>
                <a:spcPct val="93000"/>
              </a:lnSpc>
              <a:buClr>
                <a:srgbClr val="000000"/>
              </a:buClr>
              <a:buSzPct val="45000"/>
              <a:buFont typeface="Wingdings" pitchFamily="2" charset="2"/>
              <a:buNone/>
            </a:pPr>
            <a:r>
              <a:rPr lang="en-GB" altLang="en-US" sz="2200" i="1">
                <a:solidFill>
                  <a:srgbClr val="FF0000"/>
                </a:solidFill>
              </a:rPr>
              <a:t>Fourier Transform!</a:t>
            </a:r>
          </a:p>
          <a:p>
            <a:pPr eaLnBrk="1">
              <a:lnSpc>
                <a:spcPct val="93000"/>
              </a:lnSpc>
              <a:buClr>
                <a:srgbClr val="000000"/>
              </a:buClr>
              <a:buSzPct val="45000"/>
              <a:buFont typeface="Wingdings" pitchFamily="2" charset="2"/>
              <a:buNone/>
            </a:pPr>
            <a:endParaRPr lang="en-GB" altLang="en-US" sz="2200" i="1">
              <a:solidFill>
                <a:srgbClr val="000099"/>
              </a:solidFill>
            </a:endParaRPr>
          </a:p>
          <a:p>
            <a:pPr eaLnBrk="1">
              <a:lnSpc>
                <a:spcPct val="93000"/>
              </a:lnSpc>
              <a:buClr>
                <a:srgbClr val="000000"/>
              </a:buClr>
              <a:buSzPct val="45000"/>
              <a:buFont typeface="Wingdings" pitchFamily="2" charset="2"/>
              <a:buNone/>
            </a:pPr>
            <a:r>
              <a:rPr lang="en-GB" altLang="en-US" sz="2200" i="1">
                <a:solidFill>
                  <a:srgbClr val="000099"/>
                </a:solidFill>
              </a:rPr>
              <a:t>- Pure tone =&gt; only one </a:t>
            </a:r>
          </a:p>
          <a:p>
            <a:pPr eaLnBrk="1">
              <a:lnSpc>
                <a:spcPct val="93000"/>
              </a:lnSpc>
              <a:buClr>
                <a:srgbClr val="000000"/>
              </a:buClr>
              <a:buSzPct val="45000"/>
              <a:buFont typeface="Wingdings" pitchFamily="2" charset="2"/>
              <a:buNone/>
            </a:pPr>
            <a:r>
              <a:rPr lang="en-GB" altLang="en-US" sz="2200" i="1">
                <a:solidFill>
                  <a:srgbClr val="000099"/>
                </a:solidFill>
              </a:rPr>
              <a:t>  frequency</a:t>
            </a:r>
          </a:p>
          <a:p>
            <a:pPr eaLnBrk="1">
              <a:lnSpc>
                <a:spcPct val="93000"/>
              </a:lnSpc>
              <a:buClr>
                <a:srgbClr val="000000"/>
              </a:buClr>
              <a:buSzPct val="45000"/>
              <a:buFont typeface="Wingdings" pitchFamily="2" charset="2"/>
              <a:buNone/>
            </a:pPr>
            <a:r>
              <a:rPr lang="en-GB" altLang="en-US" sz="2200" i="1">
                <a:solidFill>
                  <a:srgbClr val="000099"/>
                </a:solidFill>
              </a:rPr>
              <a:t>- Superposition of pure tones =&gt;</a:t>
            </a:r>
          </a:p>
          <a:p>
            <a:pPr eaLnBrk="1">
              <a:lnSpc>
                <a:spcPct val="93000"/>
              </a:lnSpc>
              <a:buClr>
                <a:srgbClr val="000000"/>
              </a:buClr>
              <a:buSzPct val="45000"/>
              <a:buFont typeface="Wingdings" pitchFamily="2" charset="2"/>
              <a:buNone/>
            </a:pPr>
            <a:r>
              <a:rPr lang="en-GB" altLang="en-US" sz="2200" i="1">
                <a:solidFill>
                  <a:srgbClr val="000099"/>
                </a:solidFill>
              </a:rPr>
              <a:t>  all pure tone frequencies</a:t>
            </a:r>
          </a:p>
          <a:p>
            <a:pPr eaLnBrk="1">
              <a:lnSpc>
                <a:spcPct val="93000"/>
              </a:lnSpc>
              <a:buClr>
                <a:srgbClr val="000000"/>
              </a:buClr>
              <a:buSzPct val="45000"/>
              <a:buFont typeface="Wingdings" pitchFamily="2" charset="2"/>
              <a:buNone/>
            </a:pPr>
            <a:r>
              <a:rPr lang="en-GB" altLang="en-US" sz="2200" i="1">
                <a:solidFill>
                  <a:srgbClr val="000099"/>
                </a:solidFill>
              </a:rPr>
              <a:t>- Square wave =&gt; infinite discrete</a:t>
            </a:r>
          </a:p>
          <a:p>
            <a:pPr eaLnBrk="1">
              <a:lnSpc>
                <a:spcPct val="93000"/>
              </a:lnSpc>
              <a:buClr>
                <a:srgbClr val="000000"/>
              </a:buClr>
              <a:buSzPct val="45000"/>
              <a:buFont typeface="Wingdings" pitchFamily="2" charset="2"/>
              <a:buNone/>
            </a:pPr>
            <a:r>
              <a:rPr lang="en-GB" altLang="en-US" sz="2200" i="1">
                <a:solidFill>
                  <a:srgbClr val="000099"/>
                </a:solidFill>
              </a:rPr>
              <a:t>  frequencies with decreasing </a:t>
            </a:r>
          </a:p>
          <a:p>
            <a:pPr eaLnBrk="1">
              <a:lnSpc>
                <a:spcPct val="93000"/>
              </a:lnSpc>
              <a:buClr>
                <a:srgbClr val="000000"/>
              </a:buClr>
              <a:buSzPct val="45000"/>
              <a:buFont typeface="Wingdings" pitchFamily="2" charset="2"/>
              <a:buNone/>
            </a:pPr>
            <a:r>
              <a:rPr lang="en-GB" altLang="en-US" sz="2200" i="1">
                <a:solidFill>
                  <a:srgbClr val="000099"/>
                </a:solidFill>
              </a:rPr>
              <a:t>  amplitudes</a:t>
            </a:r>
          </a:p>
          <a:p>
            <a:pPr eaLnBrk="1">
              <a:lnSpc>
                <a:spcPct val="93000"/>
              </a:lnSpc>
              <a:buClr>
                <a:srgbClr val="000000"/>
              </a:buClr>
              <a:buSzPct val="45000"/>
              <a:buFont typeface="Wingdings" pitchFamily="2" charset="2"/>
              <a:buNone/>
            </a:pPr>
            <a:r>
              <a:rPr lang="en-GB" altLang="en-US" sz="2200" i="1">
                <a:solidFill>
                  <a:srgbClr val="000099"/>
                </a:solidFill>
              </a:rPr>
              <a:t>- Non periodic signals =&gt; </a:t>
            </a:r>
          </a:p>
          <a:p>
            <a:pPr eaLnBrk="1">
              <a:lnSpc>
                <a:spcPct val="93000"/>
              </a:lnSpc>
              <a:buClr>
                <a:srgbClr val="000000"/>
              </a:buClr>
              <a:buSzPct val="45000"/>
              <a:buFont typeface="Wingdings" pitchFamily="2" charset="2"/>
              <a:buNone/>
            </a:pPr>
            <a:r>
              <a:rPr lang="en-GB" altLang="en-US" sz="2200" i="1">
                <a:solidFill>
                  <a:srgbClr val="000099"/>
                </a:solidFill>
              </a:rPr>
              <a:t>  continuous spectrum</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200" y="896938"/>
            <a:ext cx="4691063" cy="5314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961436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7346950" y="3557588"/>
            <a:ext cx="1793875" cy="1436687"/>
            <a:chOff x="5102" y="2470"/>
            <a:chExt cx="1246" cy="998"/>
          </a:xfrm>
        </p:grpSpPr>
        <p:grpSp>
          <p:nvGrpSpPr>
            <p:cNvPr id="11312" name="Group 3"/>
            <p:cNvGrpSpPr>
              <a:grpSpLocks/>
            </p:cNvGrpSpPr>
            <p:nvPr/>
          </p:nvGrpSpPr>
          <p:grpSpPr bwMode="auto">
            <a:xfrm>
              <a:off x="5102" y="2470"/>
              <a:ext cx="1246" cy="998"/>
              <a:chOff x="5102" y="2470"/>
              <a:chExt cx="1246" cy="998"/>
            </a:xfrm>
          </p:grpSpPr>
          <p:grpSp>
            <p:nvGrpSpPr>
              <p:cNvPr id="11321" name="Group 4"/>
              <p:cNvGrpSpPr>
                <a:grpSpLocks/>
              </p:cNvGrpSpPr>
              <p:nvPr/>
            </p:nvGrpSpPr>
            <p:grpSpPr bwMode="auto">
              <a:xfrm>
                <a:off x="5318" y="2470"/>
                <a:ext cx="1031" cy="793"/>
                <a:chOff x="5318" y="2470"/>
                <a:chExt cx="1031" cy="793"/>
              </a:xfrm>
            </p:grpSpPr>
            <p:sp>
              <p:nvSpPr>
                <p:cNvPr id="11324" name="Line 5"/>
                <p:cNvSpPr>
                  <a:spLocks noChangeShapeType="1"/>
                </p:cNvSpPr>
                <p:nvPr/>
              </p:nvSpPr>
              <p:spPr bwMode="auto">
                <a:xfrm flipV="1">
                  <a:off x="5329" y="2469"/>
                  <a:ext cx="1" cy="796"/>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25" name="Line 6"/>
                <p:cNvSpPr>
                  <a:spLocks noChangeShapeType="1"/>
                </p:cNvSpPr>
                <p:nvPr/>
              </p:nvSpPr>
              <p:spPr bwMode="auto">
                <a:xfrm flipV="1">
                  <a:off x="5318" y="3241"/>
                  <a:ext cx="1032" cy="13"/>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322" name="Text Box 7"/>
              <p:cNvSpPr txBox="1">
                <a:spLocks noChangeArrowheads="1"/>
              </p:cNvSpPr>
              <p:nvPr/>
            </p:nvSpPr>
            <p:spPr bwMode="auto">
              <a:xfrm rot="-5400000">
                <a:off x="4887" y="2822"/>
                <a:ext cx="61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Amplitude</a:t>
                </a:r>
              </a:p>
            </p:txBody>
          </p:sp>
          <p:sp>
            <p:nvSpPr>
              <p:cNvPr id="11323" name="Text Box 8"/>
              <p:cNvSpPr txBox="1">
                <a:spLocks noChangeArrowheads="1"/>
              </p:cNvSpPr>
              <p:nvPr/>
            </p:nvSpPr>
            <p:spPr bwMode="auto">
              <a:xfrm>
                <a:off x="5480" y="3287"/>
                <a:ext cx="64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Frequency</a:t>
                </a:r>
              </a:p>
            </p:txBody>
          </p:sp>
        </p:grpSp>
        <p:sp>
          <p:nvSpPr>
            <p:cNvPr id="11313" name="Line 9"/>
            <p:cNvSpPr>
              <a:spLocks noChangeShapeType="1"/>
            </p:cNvSpPr>
            <p:nvPr/>
          </p:nvSpPr>
          <p:spPr bwMode="auto">
            <a:xfrm>
              <a:off x="5465" y="2743"/>
              <a:ext cx="1" cy="499"/>
            </a:xfrm>
            <a:prstGeom prst="line">
              <a:avLst/>
            </a:prstGeom>
            <a:noFill/>
            <a:ln w="360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14" name="Line 10"/>
            <p:cNvSpPr>
              <a:spLocks noChangeShapeType="1"/>
            </p:cNvSpPr>
            <p:nvPr/>
          </p:nvSpPr>
          <p:spPr bwMode="auto">
            <a:xfrm>
              <a:off x="5805" y="2833"/>
              <a:ext cx="1" cy="40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15" name="Line 11"/>
            <p:cNvSpPr>
              <a:spLocks noChangeShapeType="1"/>
            </p:cNvSpPr>
            <p:nvPr/>
          </p:nvSpPr>
          <p:spPr bwMode="auto">
            <a:xfrm>
              <a:off x="5919" y="2901"/>
              <a:ext cx="1" cy="340"/>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16" name="Line 12"/>
            <p:cNvSpPr>
              <a:spLocks noChangeShapeType="1"/>
            </p:cNvSpPr>
            <p:nvPr/>
          </p:nvSpPr>
          <p:spPr bwMode="auto">
            <a:xfrm>
              <a:off x="6032" y="2969"/>
              <a:ext cx="1" cy="272"/>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17" name="Line 13"/>
            <p:cNvSpPr>
              <a:spLocks noChangeShapeType="1"/>
            </p:cNvSpPr>
            <p:nvPr/>
          </p:nvSpPr>
          <p:spPr bwMode="auto">
            <a:xfrm>
              <a:off x="6146" y="3037"/>
              <a:ext cx="1" cy="204"/>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18" name="Line 14"/>
            <p:cNvSpPr>
              <a:spLocks noChangeShapeType="1"/>
            </p:cNvSpPr>
            <p:nvPr/>
          </p:nvSpPr>
          <p:spPr bwMode="auto">
            <a:xfrm>
              <a:off x="6032" y="3105"/>
              <a:ext cx="1" cy="13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19" name="Line 15"/>
            <p:cNvSpPr>
              <a:spLocks noChangeShapeType="1"/>
            </p:cNvSpPr>
            <p:nvPr/>
          </p:nvSpPr>
          <p:spPr bwMode="auto">
            <a:xfrm>
              <a:off x="6146" y="3173"/>
              <a:ext cx="1" cy="6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20" name="Line 16"/>
            <p:cNvSpPr>
              <a:spLocks noChangeShapeType="1"/>
            </p:cNvSpPr>
            <p:nvPr/>
          </p:nvSpPr>
          <p:spPr bwMode="auto">
            <a:xfrm>
              <a:off x="5692" y="2765"/>
              <a:ext cx="1" cy="47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267" name="Group 17"/>
          <p:cNvGrpSpPr>
            <a:grpSpLocks/>
          </p:cNvGrpSpPr>
          <p:nvPr/>
        </p:nvGrpSpPr>
        <p:grpSpPr bwMode="auto">
          <a:xfrm>
            <a:off x="7346950" y="4864100"/>
            <a:ext cx="1793875" cy="1438275"/>
            <a:chOff x="5102" y="3378"/>
            <a:chExt cx="1246" cy="998"/>
          </a:xfrm>
        </p:grpSpPr>
        <p:grpSp>
          <p:nvGrpSpPr>
            <p:cNvPr id="11301" name="Group 18"/>
            <p:cNvGrpSpPr>
              <a:grpSpLocks/>
            </p:cNvGrpSpPr>
            <p:nvPr/>
          </p:nvGrpSpPr>
          <p:grpSpPr bwMode="auto">
            <a:xfrm>
              <a:off x="5102" y="3378"/>
              <a:ext cx="1246" cy="998"/>
              <a:chOff x="5102" y="3378"/>
              <a:chExt cx="1246" cy="998"/>
            </a:xfrm>
          </p:grpSpPr>
          <p:grpSp>
            <p:nvGrpSpPr>
              <p:cNvPr id="11307" name="Group 19"/>
              <p:cNvGrpSpPr>
                <a:grpSpLocks/>
              </p:cNvGrpSpPr>
              <p:nvPr/>
            </p:nvGrpSpPr>
            <p:grpSpPr bwMode="auto">
              <a:xfrm>
                <a:off x="5318" y="3378"/>
                <a:ext cx="1031" cy="793"/>
                <a:chOff x="5318" y="3378"/>
                <a:chExt cx="1031" cy="793"/>
              </a:xfrm>
            </p:grpSpPr>
            <p:sp>
              <p:nvSpPr>
                <p:cNvPr id="11310" name="Line 20"/>
                <p:cNvSpPr>
                  <a:spLocks noChangeShapeType="1"/>
                </p:cNvSpPr>
                <p:nvPr/>
              </p:nvSpPr>
              <p:spPr bwMode="auto">
                <a:xfrm flipV="1">
                  <a:off x="5329" y="3376"/>
                  <a:ext cx="1" cy="796"/>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11" name="Line 21"/>
                <p:cNvSpPr>
                  <a:spLocks noChangeShapeType="1"/>
                </p:cNvSpPr>
                <p:nvPr/>
              </p:nvSpPr>
              <p:spPr bwMode="auto">
                <a:xfrm flipV="1">
                  <a:off x="5318" y="4148"/>
                  <a:ext cx="1032" cy="13"/>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308" name="Text Box 22"/>
              <p:cNvSpPr txBox="1">
                <a:spLocks noChangeArrowheads="1"/>
              </p:cNvSpPr>
              <p:nvPr/>
            </p:nvSpPr>
            <p:spPr bwMode="auto">
              <a:xfrm rot="-5400000">
                <a:off x="4887" y="3730"/>
                <a:ext cx="61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Amplitude</a:t>
                </a:r>
              </a:p>
            </p:txBody>
          </p:sp>
          <p:sp>
            <p:nvSpPr>
              <p:cNvPr id="11309" name="Text Box 23"/>
              <p:cNvSpPr txBox="1">
                <a:spLocks noChangeArrowheads="1"/>
              </p:cNvSpPr>
              <p:nvPr/>
            </p:nvSpPr>
            <p:spPr bwMode="auto">
              <a:xfrm>
                <a:off x="5480" y="4194"/>
                <a:ext cx="64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Frequency</a:t>
                </a:r>
              </a:p>
            </p:txBody>
          </p:sp>
        </p:grpSp>
        <p:sp>
          <p:nvSpPr>
            <p:cNvPr id="11302" name="Line 24"/>
            <p:cNvSpPr>
              <a:spLocks noChangeShapeType="1"/>
            </p:cNvSpPr>
            <p:nvPr/>
          </p:nvSpPr>
          <p:spPr bwMode="auto">
            <a:xfrm>
              <a:off x="5533" y="3650"/>
              <a:ext cx="1" cy="499"/>
            </a:xfrm>
            <a:prstGeom prst="line">
              <a:avLst/>
            </a:prstGeom>
            <a:noFill/>
            <a:ln w="360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03" name="Line 25"/>
            <p:cNvSpPr>
              <a:spLocks noChangeShapeType="1"/>
            </p:cNvSpPr>
            <p:nvPr/>
          </p:nvSpPr>
          <p:spPr bwMode="auto">
            <a:xfrm>
              <a:off x="5919" y="3808"/>
              <a:ext cx="1" cy="340"/>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04" name="Line 26"/>
            <p:cNvSpPr>
              <a:spLocks noChangeShapeType="1"/>
            </p:cNvSpPr>
            <p:nvPr/>
          </p:nvSpPr>
          <p:spPr bwMode="auto">
            <a:xfrm>
              <a:off x="6146" y="3944"/>
              <a:ext cx="1" cy="204"/>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05" name="Line 27"/>
            <p:cNvSpPr>
              <a:spLocks noChangeShapeType="1"/>
            </p:cNvSpPr>
            <p:nvPr/>
          </p:nvSpPr>
          <p:spPr bwMode="auto">
            <a:xfrm>
              <a:off x="6146" y="4081"/>
              <a:ext cx="1" cy="6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06" name="Line 28"/>
            <p:cNvSpPr>
              <a:spLocks noChangeShapeType="1"/>
            </p:cNvSpPr>
            <p:nvPr/>
          </p:nvSpPr>
          <p:spPr bwMode="auto">
            <a:xfrm>
              <a:off x="5692" y="3672"/>
              <a:ext cx="1" cy="47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268" name="Group 29"/>
          <p:cNvGrpSpPr>
            <a:grpSpLocks/>
          </p:cNvGrpSpPr>
          <p:nvPr/>
        </p:nvGrpSpPr>
        <p:grpSpPr bwMode="auto">
          <a:xfrm>
            <a:off x="2776538" y="654050"/>
            <a:ext cx="6365875" cy="6040438"/>
            <a:chOff x="1928" y="454"/>
            <a:chExt cx="4421" cy="4194"/>
          </a:xfrm>
        </p:grpSpPr>
        <p:grpSp>
          <p:nvGrpSpPr>
            <p:cNvPr id="11293" name="Group 30"/>
            <p:cNvGrpSpPr>
              <a:grpSpLocks/>
            </p:cNvGrpSpPr>
            <p:nvPr/>
          </p:nvGrpSpPr>
          <p:grpSpPr bwMode="auto">
            <a:xfrm>
              <a:off x="1950" y="454"/>
              <a:ext cx="3401" cy="4194"/>
              <a:chOff x="1950" y="454"/>
              <a:chExt cx="3401" cy="4194"/>
            </a:xfrm>
          </p:grpSpPr>
          <p:pic>
            <p:nvPicPr>
              <p:cNvPr id="11296"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 y="454"/>
                <a:ext cx="3402" cy="41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97" name="Line 32"/>
              <p:cNvSpPr>
                <a:spLocks noChangeShapeType="1"/>
              </p:cNvSpPr>
              <p:nvPr/>
            </p:nvSpPr>
            <p:spPr bwMode="auto">
              <a:xfrm>
                <a:off x="2963" y="2005"/>
                <a:ext cx="611" cy="4"/>
              </a:xfrm>
              <a:prstGeom prst="line">
                <a:avLst/>
              </a:prstGeom>
              <a:noFill/>
              <a:ln w="360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98" name="Line 33"/>
              <p:cNvSpPr>
                <a:spLocks noChangeShapeType="1"/>
              </p:cNvSpPr>
              <p:nvPr/>
            </p:nvSpPr>
            <p:spPr bwMode="auto">
              <a:xfrm>
                <a:off x="2963" y="1098"/>
                <a:ext cx="611" cy="4"/>
              </a:xfrm>
              <a:prstGeom prst="line">
                <a:avLst/>
              </a:prstGeom>
              <a:noFill/>
              <a:ln w="360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99" name="Line 34"/>
              <p:cNvSpPr>
                <a:spLocks noChangeShapeType="1"/>
              </p:cNvSpPr>
              <p:nvPr/>
            </p:nvSpPr>
            <p:spPr bwMode="auto">
              <a:xfrm>
                <a:off x="2963" y="2912"/>
                <a:ext cx="611" cy="4"/>
              </a:xfrm>
              <a:prstGeom prst="line">
                <a:avLst/>
              </a:prstGeom>
              <a:noFill/>
              <a:ln w="360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00" name="Line 35"/>
              <p:cNvSpPr>
                <a:spLocks noChangeShapeType="1"/>
              </p:cNvSpPr>
              <p:nvPr/>
            </p:nvSpPr>
            <p:spPr bwMode="auto">
              <a:xfrm>
                <a:off x="2963" y="3842"/>
                <a:ext cx="306" cy="4"/>
              </a:xfrm>
              <a:prstGeom prst="line">
                <a:avLst/>
              </a:prstGeom>
              <a:noFill/>
              <a:ln w="360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294" name="AutoShape 36"/>
            <p:cNvSpPr>
              <a:spLocks noChangeArrowheads="1"/>
            </p:cNvSpPr>
            <p:nvPr/>
          </p:nvSpPr>
          <p:spPr bwMode="auto">
            <a:xfrm>
              <a:off x="1928" y="2563"/>
              <a:ext cx="4422" cy="1928"/>
            </a:xfrm>
            <a:prstGeom prst="roundRect">
              <a:avLst>
                <a:gd name="adj" fmla="val 51"/>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1295" name="AutoShape 37"/>
            <p:cNvSpPr>
              <a:spLocks noChangeArrowheads="1"/>
            </p:cNvSpPr>
            <p:nvPr/>
          </p:nvSpPr>
          <p:spPr bwMode="auto">
            <a:xfrm>
              <a:off x="5238" y="2426"/>
              <a:ext cx="113" cy="295"/>
            </a:xfrm>
            <a:prstGeom prst="roundRect">
              <a:avLst>
                <a:gd name="adj" fmla="val 88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grpSp>
        <p:nvGrpSpPr>
          <p:cNvPr id="11269" name="Group 38"/>
          <p:cNvGrpSpPr>
            <a:grpSpLocks/>
          </p:cNvGrpSpPr>
          <p:nvPr/>
        </p:nvGrpSpPr>
        <p:grpSpPr bwMode="auto">
          <a:xfrm>
            <a:off x="7346950" y="2251075"/>
            <a:ext cx="1793875" cy="1436688"/>
            <a:chOff x="5102" y="1563"/>
            <a:chExt cx="1246" cy="998"/>
          </a:xfrm>
        </p:grpSpPr>
        <p:grpSp>
          <p:nvGrpSpPr>
            <p:cNvPr id="11280" name="Group 39"/>
            <p:cNvGrpSpPr>
              <a:grpSpLocks/>
            </p:cNvGrpSpPr>
            <p:nvPr/>
          </p:nvGrpSpPr>
          <p:grpSpPr bwMode="auto">
            <a:xfrm>
              <a:off x="5102" y="1563"/>
              <a:ext cx="1246" cy="998"/>
              <a:chOff x="5102" y="1563"/>
              <a:chExt cx="1246" cy="998"/>
            </a:xfrm>
          </p:grpSpPr>
          <p:grpSp>
            <p:nvGrpSpPr>
              <p:cNvPr id="11288" name="Group 40"/>
              <p:cNvGrpSpPr>
                <a:grpSpLocks/>
              </p:cNvGrpSpPr>
              <p:nvPr/>
            </p:nvGrpSpPr>
            <p:grpSpPr bwMode="auto">
              <a:xfrm>
                <a:off x="5318" y="1563"/>
                <a:ext cx="1031" cy="793"/>
                <a:chOff x="5318" y="1563"/>
                <a:chExt cx="1031" cy="793"/>
              </a:xfrm>
            </p:grpSpPr>
            <p:sp>
              <p:nvSpPr>
                <p:cNvPr id="11291" name="Line 41"/>
                <p:cNvSpPr>
                  <a:spLocks noChangeShapeType="1"/>
                </p:cNvSpPr>
                <p:nvPr/>
              </p:nvSpPr>
              <p:spPr bwMode="auto">
                <a:xfrm flipV="1">
                  <a:off x="5329" y="1562"/>
                  <a:ext cx="1" cy="796"/>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92" name="Line 42"/>
                <p:cNvSpPr>
                  <a:spLocks noChangeShapeType="1"/>
                </p:cNvSpPr>
                <p:nvPr/>
              </p:nvSpPr>
              <p:spPr bwMode="auto">
                <a:xfrm flipV="1">
                  <a:off x="5318" y="2334"/>
                  <a:ext cx="1032" cy="13"/>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289" name="Text Box 43"/>
              <p:cNvSpPr txBox="1">
                <a:spLocks noChangeArrowheads="1"/>
              </p:cNvSpPr>
              <p:nvPr/>
            </p:nvSpPr>
            <p:spPr bwMode="auto">
              <a:xfrm rot="-5400000">
                <a:off x="4887" y="1915"/>
                <a:ext cx="61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Amplitude</a:t>
                </a:r>
              </a:p>
            </p:txBody>
          </p:sp>
          <p:sp>
            <p:nvSpPr>
              <p:cNvPr id="11290" name="Text Box 44"/>
              <p:cNvSpPr txBox="1">
                <a:spLocks noChangeArrowheads="1"/>
              </p:cNvSpPr>
              <p:nvPr/>
            </p:nvSpPr>
            <p:spPr bwMode="auto">
              <a:xfrm>
                <a:off x="5480" y="2380"/>
                <a:ext cx="64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Frequency</a:t>
                </a:r>
              </a:p>
            </p:txBody>
          </p:sp>
        </p:grpSp>
        <p:sp>
          <p:nvSpPr>
            <p:cNvPr id="11281" name="Line 45"/>
            <p:cNvSpPr>
              <a:spLocks noChangeShapeType="1"/>
            </p:cNvSpPr>
            <p:nvPr/>
          </p:nvSpPr>
          <p:spPr bwMode="auto">
            <a:xfrm>
              <a:off x="5465" y="1858"/>
              <a:ext cx="1" cy="47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82" name="Line 46"/>
            <p:cNvSpPr>
              <a:spLocks noChangeShapeType="1"/>
            </p:cNvSpPr>
            <p:nvPr/>
          </p:nvSpPr>
          <p:spPr bwMode="auto">
            <a:xfrm>
              <a:off x="5579" y="1926"/>
              <a:ext cx="1" cy="40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83" name="Line 47"/>
            <p:cNvSpPr>
              <a:spLocks noChangeShapeType="1"/>
            </p:cNvSpPr>
            <p:nvPr/>
          </p:nvSpPr>
          <p:spPr bwMode="auto">
            <a:xfrm>
              <a:off x="5692" y="1994"/>
              <a:ext cx="1" cy="340"/>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84" name="Line 48"/>
            <p:cNvSpPr>
              <a:spLocks noChangeShapeType="1"/>
            </p:cNvSpPr>
            <p:nvPr/>
          </p:nvSpPr>
          <p:spPr bwMode="auto">
            <a:xfrm>
              <a:off x="5805" y="2062"/>
              <a:ext cx="1" cy="272"/>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85" name="Line 49"/>
            <p:cNvSpPr>
              <a:spLocks noChangeShapeType="1"/>
            </p:cNvSpPr>
            <p:nvPr/>
          </p:nvSpPr>
          <p:spPr bwMode="auto">
            <a:xfrm>
              <a:off x="5919" y="2130"/>
              <a:ext cx="1" cy="204"/>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86" name="Line 50"/>
            <p:cNvSpPr>
              <a:spLocks noChangeShapeType="1"/>
            </p:cNvSpPr>
            <p:nvPr/>
          </p:nvSpPr>
          <p:spPr bwMode="auto">
            <a:xfrm>
              <a:off x="6032" y="2198"/>
              <a:ext cx="1" cy="13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87" name="Line 51"/>
            <p:cNvSpPr>
              <a:spLocks noChangeShapeType="1"/>
            </p:cNvSpPr>
            <p:nvPr/>
          </p:nvSpPr>
          <p:spPr bwMode="auto">
            <a:xfrm>
              <a:off x="6146" y="2266"/>
              <a:ext cx="1" cy="6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1270" name="Group 52"/>
          <p:cNvGrpSpPr>
            <a:grpSpLocks/>
          </p:cNvGrpSpPr>
          <p:nvPr/>
        </p:nvGrpSpPr>
        <p:grpSpPr bwMode="auto">
          <a:xfrm>
            <a:off x="7346950" y="912813"/>
            <a:ext cx="1793875" cy="1438275"/>
            <a:chOff x="5102" y="634"/>
            <a:chExt cx="1246" cy="998"/>
          </a:xfrm>
        </p:grpSpPr>
        <p:grpSp>
          <p:nvGrpSpPr>
            <p:cNvPr id="11273" name="Group 53"/>
            <p:cNvGrpSpPr>
              <a:grpSpLocks/>
            </p:cNvGrpSpPr>
            <p:nvPr/>
          </p:nvGrpSpPr>
          <p:grpSpPr bwMode="auto">
            <a:xfrm>
              <a:off x="5102" y="634"/>
              <a:ext cx="1246" cy="998"/>
              <a:chOff x="5102" y="634"/>
              <a:chExt cx="1246" cy="998"/>
            </a:xfrm>
          </p:grpSpPr>
          <p:grpSp>
            <p:nvGrpSpPr>
              <p:cNvPr id="11275" name="Group 54"/>
              <p:cNvGrpSpPr>
                <a:grpSpLocks/>
              </p:cNvGrpSpPr>
              <p:nvPr/>
            </p:nvGrpSpPr>
            <p:grpSpPr bwMode="auto">
              <a:xfrm>
                <a:off x="5318" y="634"/>
                <a:ext cx="1031" cy="793"/>
                <a:chOff x="5318" y="634"/>
                <a:chExt cx="1031" cy="793"/>
              </a:xfrm>
            </p:grpSpPr>
            <p:sp>
              <p:nvSpPr>
                <p:cNvPr id="11278" name="Line 55"/>
                <p:cNvSpPr>
                  <a:spLocks noChangeShapeType="1"/>
                </p:cNvSpPr>
                <p:nvPr/>
              </p:nvSpPr>
              <p:spPr bwMode="auto">
                <a:xfrm flipV="1">
                  <a:off x="5329" y="632"/>
                  <a:ext cx="1" cy="796"/>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79" name="Line 56"/>
                <p:cNvSpPr>
                  <a:spLocks noChangeShapeType="1"/>
                </p:cNvSpPr>
                <p:nvPr/>
              </p:nvSpPr>
              <p:spPr bwMode="auto">
                <a:xfrm flipV="1">
                  <a:off x="5318" y="1404"/>
                  <a:ext cx="1032" cy="13"/>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276" name="Text Box 57"/>
              <p:cNvSpPr txBox="1">
                <a:spLocks noChangeArrowheads="1"/>
              </p:cNvSpPr>
              <p:nvPr/>
            </p:nvSpPr>
            <p:spPr bwMode="auto">
              <a:xfrm rot="-5400000">
                <a:off x="4887" y="986"/>
                <a:ext cx="61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Amplitude</a:t>
                </a:r>
              </a:p>
            </p:txBody>
          </p:sp>
          <p:sp>
            <p:nvSpPr>
              <p:cNvPr id="11277" name="Text Box 58"/>
              <p:cNvSpPr txBox="1">
                <a:spLocks noChangeArrowheads="1"/>
              </p:cNvSpPr>
              <p:nvPr/>
            </p:nvSpPr>
            <p:spPr bwMode="auto">
              <a:xfrm>
                <a:off x="5480" y="1450"/>
                <a:ext cx="64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Frequency</a:t>
                </a:r>
              </a:p>
            </p:txBody>
          </p:sp>
        </p:grpSp>
        <p:sp>
          <p:nvSpPr>
            <p:cNvPr id="11274" name="Line 59"/>
            <p:cNvSpPr>
              <a:spLocks noChangeShapeType="1"/>
            </p:cNvSpPr>
            <p:nvPr/>
          </p:nvSpPr>
          <p:spPr bwMode="auto">
            <a:xfrm>
              <a:off x="5465" y="928"/>
              <a:ext cx="1" cy="47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1271" name="Text Box 60"/>
          <p:cNvSpPr txBox="1">
            <a:spLocks noChangeArrowheads="1"/>
          </p:cNvSpPr>
          <p:nvPr/>
        </p:nvSpPr>
        <p:spPr bwMode="auto">
          <a:xfrm>
            <a:off x="3265488" y="4244975"/>
            <a:ext cx="5715000" cy="212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i="1">
                <a:solidFill>
                  <a:srgbClr val="000099"/>
                </a:solidFill>
              </a:rPr>
              <a:t>Both signal have different spectra but the same period (black arrow). The higher frequency components in the lower spectrum are called harmonics.</a:t>
            </a:r>
          </a:p>
        </p:txBody>
      </p:sp>
      <p:sp>
        <p:nvSpPr>
          <p:cNvPr id="11272" name="Text Box 61"/>
          <p:cNvSpPr txBox="1">
            <a:spLocks noChangeArrowheads="1"/>
          </p:cNvSpPr>
          <p:nvPr/>
        </p:nvSpPr>
        <p:spPr bwMode="auto">
          <a:xfrm>
            <a:off x="458788" y="327025"/>
            <a:ext cx="78692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Difference between pitch and frequency</a:t>
            </a:r>
          </a:p>
        </p:txBody>
      </p:sp>
    </p:spTree>
    <p:extLst>
      <p:ext uri="{BB962C8B-B14F-4D97-AF65-F5344CB8AC3E}">
        <p14:creationId xmlns:p14="http://schemas.microsoft.com/office/powerpoint/2010/main" val="23965283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2808288" y="654050"/>
            <a:ext cx="4897437" cy="6040438"/>
            <a:chOff x="1950" y="454"/>
            <a:chExt cx="3401" cy="4194"/>
          </a:xfrm>
        </p:grpSpPr>
        <p:pic>
          <p:nvPicPr>
            <p:cNvPr id="123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 y="454"/>
              <a:ext cx="3402" cy="41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344" name="Line 4"/>
            <p:cNvSpPr>
              <a:spLocks noChangeShapeType="1"/>
            </p:cNvSpPr>
            <p:nvPr/>
          </p:nvSpPr>
          <p:spPr bwMode="auto">
            <a:xfrm>
              <a:off x="2963" y="2005"/>
              <a:ext cx="611" cy="4"/>
            </a:xfrm>
            <a:prstGeom prst="line">
              <a:avLst/>
            </a:prstGeom>
            <a:noFill/>
            <a:ln w="360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45" name="Line 5"/>
            <p:cNvSpPr>
              <a:spLocks noChangeShapeType="1"/>
            </p:cNvSpPr>
            <p:nvPr/>
          </p:nvSpPr>
          <p:spPr bwMode="auto">
            <a:xfrm>
              <a:off x="2963" y="1098"/>
              <a:ext cx="611" cy="4"/>
            </a:xfrm>
            <a:prstGeom prst="line">
              <a:avLst/>
            </a:prstGeom>
            <a:noFill/>
            <a:ln w="360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46" name="Line 6"/>
            <p:cNvSpPr>
              <a:spLocks noChangeShapeType="1"/>
            </p:cNvSpPr>
            <p:nvPr/>
          </p:nvSpPr>
          <p:spPr bwMode="auto">
            <a:xfrm>
              <a:off x="2963" y="2912"/>
              <a:ext cx="611" cy="4"/>
            </a:xfrm>
            <a:prstGeom prst="line">
              <a:avLst/>
            </a:prstGeom>
            <a:noFill/>
            <a:ln w="360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47" name="Line 7"/>
            <p:cNvSpPr>
              <a:spLocks noChangeShapeType="1"/>
            </p:cNvSpPr>
            <p:nvPr/>
          </p:nvSpPr>
          <p:spPr bwMode="auto">
            <a:xfrm>
              <a:off x="2963" y="3842"/>
              <a:ext cx="306" cy="4"/>
            </a:xfrm>
            <a:prstGeom prst="line">
              <a:avLst/>
            </a:prstGeom>
            <a:noFill/>
            <a:ln w="360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2291" name="Text Box 8"/>
          <p:cNvSpPr txBox="1">
            <a:spLocks noChangeArrowheads="1"/>
          </p:cNvSpPr>
          <p:nvPr/>
        </p:nvSpPr>
        <p:spPr bwMode="auto">
          <a:xfrm>
            <a:off x="1254125" y="190500"/>
            <a:ext cx="66484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dirty="0">
                <a:solidFill>
                  <a:srgbClr val="000099"/>
                </a:solidFill>
              </a:rPr>
              <a:t>Difference between pitch and frequency</a:t>
            </a:r>
          </a:p>
        </p:txBody>
      </p:sp>
      <p:sp>
        <p:nvSpPr>
          <p:cNvPr id="12293" name="Text Box 59"/>
          <p:cNvSpPr txBox="1">
            <a:spLocks noChangeArrowheads="1"/>
          </p:cNvSpPr>
          <p:nvPr/>
        </p:nvSpPr>
        <p:spPr bwMode="auto">
          <a:xfrm>
            <a:off x="163513" y="881063"/>
            <a:ext cx="3100387" cy="5976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defTabSz="407988" eaLnBrk="0" hangingPunct="0">
              <a:tabLst>
                <a:tab pos="657225" algn="l"/>
                <a:tab pos="1312863" algn="l"/>
                <a:tab pos="1970088" algn="l"/>
                <a:tab pos="26273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a:solidFill>
                  <a:srgbClr val="000000"/>
                </a:solidFill>
              </a:rPr>
              <a:t>All four signals have different frequency spectra and therefore sound differently.</a:t>
            </a:r>
          </a:p>
          <a:p>
            <a:pPr eaLnBrk="1">
              <a:lnSpc>
                <a:spcPct val="93000"/>
              </a:lnSpc>
              <a:buClr>
                <a:srgbClr val="000000"/>
              </a:buClr>
              <a:buSzPct val="45000"/>
              <a:buFont typeface="Wingdings" pitchFamily="2" charset="2"/>
              <a:buNone/>
            </a:pPr>
            <a:endParaRPr lang="en-GB" altLang="en-US">
              <a:solidFill>
                <a:srgbClr val="000000"/>
              </a:solidFill>
            </a:endParaRPr>
          </a:p>
          <a:p>
            <a:pPr eaLnBrk="1">
              <a:lnSpc>
                <a:spcPct val="93000"/>
              </a:lnSpc>
              <a:buClr>
                <a:srgbClr val="000000"/>
              </a:buClr>
              <a:buSzPct val="45000"/>
              <a:buFont typeface="Wingdings" pitchFamily="2" charset="2"/>
              <a:buNone/>
            </a:pPr>
            <a:r>
              <a:rPr lang="en-GB" altLang="en-US">
                <a:solidFill>
                  <a:srgbClr val="000000"/>
                </a:solidFill>
              </a:rPr>
              <a:t>The first three signals have the same period and therefore the same perceived pitch. </a:t>
            </a:r>
          </a:p>
          <a:p>
            <a:pPr eaLnBrk="1">
              <a:lnSpc>
                <a:spcPct val="93000"/>
              </a:lnSpc>
              <a:buClr>
                <a:srgbClr val="000000"/>
              </a:buClr>
              <a:buSzPct val="45000"/>
              <a:buFont typeface="Wingdings" pitchFamily="2" charset="2"/>
              <a:buNone/>
            </a:pPr>
            <a:endParaRPr lang="en-GB" altLang="en-US">
              <a:solidFill>
                <a:srgbClr val="000000"/>
              </a:solidFill>
            </a:endParaRPr>
          </a:p>
          <a:p>
            <a:pPr eaLnBrk="1">
              <a:lnSpc>
                <a:spcPct val="93000"/>
              </a:lnSpc>
              <a:buClr>
                <a:srgbClr val="000000"/>
              </a:buClr>
              <a:buSzPct val="45000"/>
              <a:buFont typeface="Wingdings" pitchFamily="2" charset="2"/>
              <a:buNone/>
            </a:pPr>
            <a:r>
              <a:rPr lang="en-GB" altLang="en-US">
                <a:solidFill>
                  <a:srgbClr val="000000"/>
                </a:solidFill>
              </a:rPr>
              <a:t>The pitch of the fourth signal is higher than the rest, but the sound is similar to the sound of the third signal, since the harmonics are similar.</a:t>
            </a:r>
          </a:p>
          <a:p>
            <a:pPr eaLnBrk="1">
              <a:lnSpc>
                <a:spcPct val="93000"/>
              </a:lnSpc>
              <a:buClr>
                <a:srgbClr val="000000"/>
              </a:buClr>
              <a:buSzPct val="45000"/>
              <a:buFont typeface="Wingdings" pitchFamily="2" charset="2"/>
              <a:buNone/>
            </a:pPr>
            <a:endParaRPr lang="en-GB" altLang="en-US">
              <a:solidFill>
                <a:srgbClr val="000000"/>
              </a:solidFill>
            </a:endParaRPr>
          </a:p>
          <a:p>
            <a:pPr eaLnBrk="1">
              <a:lnSpc>
                <a:spcPct val="93000"/>
              </a:lnSpc>
              <a:buClr>
                <a:srgbClr val="000000"/>
              </a:buClr>
              <a:buSzPct val="45000"/>
              <a:buFont typeface="Wingdings" pitchFamily="2" charset="2"/>
              <a:buNone/>
            </a:pPr>
            <a:r>
              <a:rPr lang="en-GB" altLang="en-US" b="1">
                <a:solidFill>
                  <a:srgbClr val="000000"/>
                </a:solidFill>
              </a:rPr>
              <a:t>Note: </a:t>
            </a:r>
            <a:r>
              <a:rPr lang="en-GB" altLang="en-US">
                <a:solidFill>
                  <a:srgbClr val="000000"/>
                </a:solidFill>
              </a:rPr>
              <a:t>The pitch of signal 3 and 4 corresponds to the dashed red line. This frequency is not contained in the spectrum.</a:t>
            </a:r>
          </a:p>
        </p:txBody>
      </p:sp>
      <p:grpSp>
        <p:nvGrpSpPr>
          <p:cNvPr id="60" name="Group 59"/>
          <p:cNvGrpSpPr/>
          <p:nvPr/>
        </p:nvGrpSpPr>
        <p:grpSpPr>
          <a:xfrm>
            <a:off x="7335838" y="912813"/>
            <a:ext cx="1793875" cy="5389562"/>
            <a:chOff x="7335838" y="912813"/>
            <a:chExt cx="1793875" cy="5389562"/>
          </a:xfrm>
        </p:grpSpPr>
        <p:grpSp>
          <p:nvGrpSpPr>
            <p:cNvPr id="61" name="Group 10"/>
            <p:cNvGrpSpPr>
              <a:grpSpLocks/>
            </p:cNvGrpSpPr>
            <p:nvPr/>
          </p:nvGrpSpPr>
          <p:grpSpPr bwMode="auto">
            <a:xfrm>
              <a:off x="7335838" y="912813"/>
              <a:ext cx="1793875" cy="1438849"/>
              <a:chOff x="5094" y="634"/>
              <a:chExt cx="1246" cy="999"/>
            </a:xfrm>
          </p:grpSpPr>
          <p:grpSp>
            <p:nvGrpSpPr>
              <p:cNvPr id="102" name="Group 11"/>
              <p:cNvGrpSpPr>
                <a:grpSpLocks/>
              </p:cNvGrpSpPr>
              <p:nvPr/>
            </p:nvGrpSpPr>
            <p:grpSpPr bwMode="auto">
              <a:xfrm>
                <a:off x="5094" y="634"/>
                <a:ext cx="1246" cy="999"/>
                <a:chOff x="5094" y="634"/>
                <a:chExt cx="1246" cy="999"/>
              </a:xfrm>
            </p:grpSpPr>
            <p:grpSp>
              <p:nvGrpSpPr>
                <p:cNvPr id="104" name="Group 12"/>
                <p:cNvGrpSpPr>
                  <a:grpSpLocks/>
                </p:cNvGrpSpPr>
                <p:nvPr/>
              </p:nvGrpSpPr>
              <p:grpSpPr bwMode="auto">
                <a:xfrm>
                  <a:off x="5309" y="634"/>
                  <a:ext cx="1031" cy="793"/>
                  <a:chOff x="5309" y="634"/>
                  <a:chExt cx="1031" cy="793"/>
                </a:xfrm>
              </p:grpSpPr>
              <p:sp>
                <p:nvSpPr>
                  <p:cNvPr id="107" name="Line 13"/>
                  <p:cNvSpPr>
                    <a:spLocks noChangeShapeType="1"/>
                  </p:cNvSpPr>
                  <p:nvPr/>
                </p:nvSpPr>
                <p:spPr bwMode="auto">
                  <a:xfrm flipV="1">
                    <a:off x="5321" y="632"/>
                    <a:ext cx="1" cy="796"/>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8" name="Line 14"/>
                  <p:cNvSpPr>
                    <a:spLocks noChangeShapeType="1"/>
                  </p:cNvSpPr>
                  <p:nvPr/>
                </p:nvSpPr>
                <p:spPr bwMode="auto">
                  <a:xfrm flipV="1">
                    <a:off x="5309" y="1404"/>
                    <a:ext cx="1032" cy="13"/>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105" name="Text Box 15"/>
                <p:cNvSpPr txBox="1">
                  <a:spLocks noChangeArrowheads="1"/>
                </p:cNvSpPr>
                <p:nvPr/>
              </p:nvSpPr>
              <p:spPr bwMode="auto">
                <a:xfrm rot="16200000">
                  <a:off x="4838" y="945"/>
                  <a:ext cx="696"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marL="0" marR="0" lvl="0" indent="0" algn="l" defTabSz="407988" rtl="0" eaLnBrk="1" fontAlgn="base" latinLnBrk="0" hangingPunct="0">
                    <a:lnSpc>
                      <a:spcPct val="93000"/>
                    </a:lnSpc>
                    <a:spcBef>
                      <a:spcPct val="0"/>
                    </a:spcBef>
                    <a:spcAft>
                      <a:spcPct val="0"/>
                    </a:spcAft>
                    <a:buClr>
                      <a:srgbClr val="000000"/>
                    </a:buClr>
                    <a:buSzPct val="45000"/>
                    <a:buFont typeface="Wingdings" pitchFamily="2" charset="2"/>
                    <a:buNone/>
                    <a:tabLst/>
                    <a:defRPr/>
                  </a:pPr>
                  <a:r>
                    <a:rPr kumimoji="0" lang="en-GB" altLang="en-US" sz="1300" b="0" i="0" u="none" strike="noStrike" kern="1200" cap="none" spc="0" normalizeH="0" baseline="0" noProof="0" dirty="0">
                      <a:ln>
                        <a:noFill/>
                      </a:ln>
                      <a:solidFill>
                        <a:srgbClr val="000000"/>
                      </a:solidFill>
                      <a:effectLst/>
                      <a:uLnTx/>
                      <a:uFillTx/>
                      <a:latin typeface="Arial" pitchFamily="34" charset="0"/>
                      <a:ea typeface="+mn-ea"/>
                      <a:cs typeface="+mn-cs"/>
                    </a:rPr>
                    <a:t>Amplitude</a:t>
                  </a:r>
                </a:p>
              </p:txBody>
            </p:sp>
            <p:sp>
              <p:nvSpPr>
                <p:cNvPr id="106" name="Text Box 16"/>
                <p:cNvSpPr txBox="1">
                  <a:spLocks noChangeArrowheads="1"/>
                </p:cNvSpPr>
                <p:nvPr/>
              </p:nvSpPr>
              <p:spPr bwMode="auto">
                <a:xfrm>
                  <a:off x="5471" y="1450"/>
                  <a:ext cx="720"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marL="0" marR="0" lvl="0" indent="0" algn="l" defTabSz="407988" rtl="0" eaLnBrk="1" fontAlgn="base" latinLnBrk="0" hangingPunct="0">
                    <a:lnSpc>
                      <a:spcPct val="93000"/>
                    </a:lnSpc>
                    <a:spcBef>
                      <a:spcPct val="0"/>
                    </a:spcBef>
                    <a:spcAft>
                      <a:spcPct val="0"/>
                    </a:spcAft>
                    <a:buClr>
                      <a:srgbClr val="000000"/>
                    </a:buClr>
                    <a:buSzPct val="45000"/>
                    <a:buFont typeface="Wingdings" pitchFamily="2" charset="2"/>
                    <a:buNone/>
                    <a:tabLst>
                      <a:tab pos="657225" algn="l"/>
                    </a:tabLst>
                    <a:defRPr/>
                  </a:pPr>
                  <a:r>
                    <a:rPr kumimoji="0" lang="en-GB" altLang="en-US" sz="1300" b="0" i="0" u="none" strike="noStrike" kern="1200" cap="none" spc="0" normalizeH="0" baseline="0" noProof="0" dirty="0">
                      <a:ln>
                        <a:noFill/>
                      </a:ln>
                      <a:solidFill>
                        <a:srgbClr val="000000"/>
                      </a:solidFill>
                      <a:effectLst/>
                      <a:uLnTx/>
                      <a:uFillTx/>
                      <a:latin typeface="Arial" pitchFamily="34" charset="0"/>
                      <a:ea typeface="+mn-ea"/>
                      <a:cs typeface="+mn-cs"/>
                    </a:rPr>
                    <a:t>Frequency</a:t>
                  </a:r>
                </a:p>
              </p:txBody>
            </p:sp>
          </p:grpSp>
          <p:sp>
            <p:nvSpPr>
              <p:cNvPr id="103" name="Line 17"/>
              <p:cNvSpPr>
                <a:spLocks noChangeShapeType="1"/>
              </p:cNvSpPr>
              <p:nvPr/>
            </p:nvSpPr>
            <p:spPr bwMode="auto">
              <a:xfrm>
                <a:off x="5457" y="928"/>
                <a:ext cx="1" cy="47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62" name="Group 18"/>
            <p:cNvGrpSpPr>
              <a:grpSpLocks/>
            </p:cNvGrpSpPr>
            <p:nvPr/>
          </p:nvGrpSpPr>
          <p:grpSpPr bwMode="auto">
            <a:xfrm>
              <a:off x="7335838" y="2250842"/>
              <a:ext cx="1793875" cy="1437409"/>
              <a:chOff x="5094" y="1563"/>
              <a:chExt cx="1246" cy="998"/>
            </a:xfrm>
          </p:grpSpPr>
          <p:grpSp>
            <p:nvGrpSpPr>
              <p:cNvPr id="89" name="Group 19"/>
              <p:cNvGrpSpPr>
                <a:grpSpLocks/>
              </p:cNvGrpSpPr>
              <p:nvPr/>
            </p:nvGrpSpPr>
            <p:grpSpPr bwMode="auto">
              <a:xfrm>
                <a:off x="5094" y="1563"/>
                <a:ext cx="1246" cy="998"/>
                <a:chOff x="5094" y="1563"/>
                <a:chExt cx="1246" cy="998"/>
              </a:xfrm>
            </p:grpSpPr>
            <p:grpSp>
              <p:nvGrpSpPr>
                <p:cNvPr id="97" name="Group 20"/>
                <p:cNvGrpSpPr>
                  <a:grpSpLocks/>
                </p:cNvGrpSpPr>
                <p:nvPr/>
              </p:nvGrpSpPr>
              <p:grpSpPr bwMode="auto">
                <a:xfrm>
                  <a:off x="5309" y="1563"/>
                  <a:ext cx="1031" cy="793"/>
                  <a:chOff x="5309" y="1563"/>
                  <a:chExt cx="1031" cy="793"/>
                </a:xfrm>
              </p:grpSpPr>
              <p:sp>
                <p:nvSpPr>
                  <p:cNvPr id="100" name="Line 21"/>
                  <p:cNvSpPr>
                    <a:spLocks noChangeShapeType="1"/>
                  </p:cNvSpPr>
                  <p:nvPr/>
                </p:nvSpPr>
                <p:spPr bwMode="auto">
                  <a:xfrm flipV="1">
                    <a:off x="5321" y="1562"/>
                    <a:ext cx="1" cy="796"/>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01" name="Line 22"/>
                  <p:cNvSpPr>
                    <a:spLocks noChangeShapeType="1"/>
                  </p:cNvSpPr>
                  <p:nvPr/>
                </p:nvSpPr>
                <p:spPr bwMode="auto">
                  <a:xfrm flipV="1">
                    <a:off x="5309" y="2334"/>
                    <a:ext cx="1032" cy="13"/>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98" name="Text Box 23"/>
                <p:cNvSpPr txBox="1">
                  <a:spLocks noChangeArrowheads="1"/>
                </p:cNvSpPr>
                <p:nvPr/>
              </p:nvSpPr>
              <p:spPr bwMode="auto">
                <a:xfrm rot="-5400000">
                  <a:off x="4879" y="1915"/>
                  <a:ext cx="61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marL="0" marR="0" lvl="0" indent="0" algn="l" defTabSz="407988" rtl="0" eaLnBrk="1" fontAlgn="base" latinLnBrk="0" hangingPunct="0">
                    <a:lnSpc>
                      <a:spcPct val="93000"/>
                    </a:lnSpc>
                    <a:spcBef>
                      <a:spcPct val="0"/>
                    </a:spcBef>
                    <a:spcAft>
                      <a:spcPct val="0"/>
                    </a:spcAft>
                    <a:buClr>
                      <a:srgbClr val="000000"/>
                    </a:buClr>
                    <a:buSzPct val="45000"/>
                    <a:buFont typeface="Wingdings" pitchFamily="2" charset="2"/>
                    <a:buNone/>
                    <a:tabLst/>
                    <a:defRPr/>
                  </a:pPr>
                  <a:r>
                    <a:rPr kumimoji="0" lang="en-GB" altLang="en-US" sz="1300" b="0" i="0" u="none" strike="noStrike" kern="1200" cap="none" spc="0" normalizeH="0" baseline="0" noProof="0">
                      <a:ln>
                        <a:noFill/>
                      </a:ln>
                      <a:solidFill>
                        <a:srgbClr val="000000"/>
                      </a:solidFill>
                      <a:effectLst/>
                      <a:uLnTx/>
                      <a:uFillTx/>
                      <a:latin typeface="Arial" pitchFamily="34" charset="0"/>
                      <a:ea typeface="+mn-ea"/>
                      <a:cs typeface="+mn-cs"/>
                    </a:rPr>
                    <a:t>Amplitude</a:t>
                  </a:r>
                </a:p>
              </p:txBody>
            </p:sp>
            <p:sp>
              <p:nvSpPr>
                <p:cNvPr id="99" name="Text Box 24"/>
                <p:cNvSpPr txBox="1">
                  <a:spLocks noChangeArrowheads="1"/>
                </p:cNvSpPr>
                <p:nvPr/>
              </p:nvSpPr>
              <p:spPr bwMode="auto">
                <a:xfrm>
                  <a:off x="5471" y="2380"/>
                  <a:ext cx="64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marL="0" marR="0" lvl="0" indent="0" algn="l" defTabSz="407988" rtl="0" eaLnBrk="1" fontAlgn="base" latinLnBrk="0" hangingPunct="0">
                    <a:lnSpc>
                      <a:spcPct val="93000"/>
                    </a:lnSpc>
                    <a:spcBef>
                      <a:spcPct val="0"/>
                    </a:spcBef>
                    <a:spcAft>
                      <a:spcPct val="0"/>
                    </a:spcAft>
                    <a:buClr>
                      <a:srgbClr val="000000"/>
                    </a:buClr>
                    <a:buSzPct val="45000"/>
                    <a:buFont typeface="Wingdings" pitchFamily="2" charset="2"/>
                    <a:buNone/>
                    <a:tabLst>
                      <a:tab pos="657225" algn="l"/>
                    </a:tabLst>
                    <a:defRPr/>
                  </a:pPr>
                  <a:r>
                    <a:rPr kumimoji="0" lang="en-GB" altLang="en-US" sz="1300" b="0" i="0" u="none" strike="noStrike" kern="1200" cap="none" spc="0" normalizeH="0" baseline="0" noProof="0">
                      <a:ln>
                        <a:noFill/>
                      </a:ln>
                      <a:solidFill>
                        <a:srgbClr val="000000"/>
                      </a:solidFill>
                      <a:effectLst/>
                      <a:uLnTx/>
                      <a:uFillTx/>
                      <a:latin typeface="Arial" pitchFamily="34" charset="0"/>
                      <a:ea typeface="+mn-ea"/>
                      <a:cs typeface="+mn-cs"/>
                    </a:rPr>
                    <a:t>Frequency</a:t>
                  </a:r>
                </a:p>
              </p:txBody>
            </p:sp>
          </p:grpSp>
          <p:sp>
            <p:nvSpPr>
              <p:cNvPr id="90" name="Line 25"/>
              <p:cNvSpPr>
                <a:spLocks noChangeShapeType="1"/>
              </p:cNvSpPr>
              <p:nvPr/>
            </p:nvSpPr>
            <p:spPr bwMode="auto">
              <a:xfrm>
                <a:off x="5457" y="1858"/>
                <a:ext cx="1" cy="47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1" name="Line 26"/>
              <p:cNvSpPr>
                <a:spLocks noChangeShapeType="1"/>
              </p:cNvSpPr>
              <p:nvPr/>
            </p:nvSpPr>
            <p:spPr bwMode="auto">
              <a:xfrm>
                <a:off x="5570" y="1926"/>
                <a:ext cx="1" cy="40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2" name="Line 27"/>
              <p:cNvSpPr>
                <a:spLocks noChangeShapeType="1"/>
              </p:cNvSpPr>
              <p:nvPr/>
            </p:nvSpPr>
            <p:spPr bwMode="auto">
              <a:xfrm>
                <a:off x="5683" y="1994"/>
                <a:ext cx="1" cy="340"/>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3" name="Line 28"/>
              <p:cNvSpPr>
                <a:spLocks noChangeShapeType="1"/>
              </p:cNvSpPr>
              <p:nvPr/>
            </p:nvSpPr>
            <p:spPr bwMode="auto">
              <a:xfrm>
                <a:off x="5797" y="2062"/>
                <a:ext cx="1" cy="272"/>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4" name="Line 29"/>
              <p:cNvSpPr>
                <a:spLocks noChangeShapeType="1"/>
              </p:cNvSpPr>
              <p:nvPr/>
            </p:nvSpPr>
            <p:spPr bwMode="auto">
              <a:xfrm>
                <a:off x="5910" y="2130"/>
                <a:ext cx="1" cy="204"/>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5" name="Line 30"/>
              <p:cNvSpPr>
                <a:spLocks noChangeShapeType="1"/>
              </p:cNvSpPr>
              <p:nvPr/>
            </p:nvSpPr>
            <p:spPr bwMode="auto">
              <a:xfrm>
                <a:off x="6024" y="2198"/>
                <a:ext cx="1" cy="13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96" name="Line 31"/>
              <p:cNvSpPr>
                <a:spLocks noChangeShapeType="1"/>
              </p:cNvSpPr>
              <p:nvPr/>
            </p:nvSpPr>
            <p:spPr bwMode="auto">
              <a:xfrm>
                <a:off x="6137" y="2266"/>
                <a:ext cx="1" cy="6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63" name="Group 32"/>
            <p:cNvGrpSpPr>
              <a:grpSpLocks/>
            </p:cNvGrpSpPr>
            <p:nvPr/>
          </p:nvGrpSpPr>
          <p:grpSpPr bwMode="auto">
            <a:xfrm>
              <a:off x="7335838" y="3557184"/>
              <a:ext cx="1793875" cy="1437409"/>
              <a:chOff x="5094" y="2470"/>
              <a:chExt cx="1246" cy="998"/>
            </a:xfrm>
          </p:grpSpPr>
          <p:grpSp>
            <p:nvGrpSpPr>
              <p:cNvPr id="75" name="Group 33"/>
              <p:cNvGrpSpPr>
                <a:grpSpLocks/>
              </p:cNvGrpSpPr>
              <p:nvPr/>
            </p:nvGrpSpPr>
            <p:grpSpPr bwMode="auto">
              <a:xfrm>
                <a:off x="5094" y="2470"/>
                <a:ext cx="1246" cy="998"/>
                <a:chOff x="5094" y="2470"/>
                <a:chExt cx="1246" cy="998"/>
              </a:xfrm>
            </p:grpSpPr>
            <p:grpSp>
              <p:nvGrpSpPr>
                <p:cNvPr id="84" name="Group 34"/>
                <p:cNvGrpSpPr>
                  <a:grpSpLocks/>
                </p:cNvGrpSpPr>
                <p:nvPr/>
              </p:nvGrpSpPr>
              <p:grpSpPr bwMode="auto">
                <a:xfrm>
                  <a:off x="5309" y="2470"/>
                  <a:ext cx="1031" cy="793"/>
                  <a:chOff x="5309" y="2470"/>
                  <a:chExt cx="1031" cy="793"/>
                </a:xfrm>
              </p:grpSpPr>
              <p:sp>
                <p:nvSpPr>
                  <p:cNvPr id="87" name="Line 35"/>
                  <p:cNvSpPr>
                    <a:spLocks noChangeShapeType="1"/>
                  </p:cNvSpPr>
                  <p:nvPr/>
                </p:nvSpPr>
                <p:spPr bwMode="auto">
                  <a:xfrm flipV="1">
                    <a:off x="5321" y="2469"/>
                    <a:ext cx="1" cy="796"/>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8" name="Line 36"/>
                  <p:cNvSpPr>
                    <a:spLocks noChangeShapeType="1"/>
                  </p:cNvSpPr>
                  <p:nvPr/>
                </p:nvSpPr>
                <p:spPr bwMode="auto">
                  <a:xfrm flipV="1">
                    <a:off x="5309" y="3241"/>
                    <a:ext cx="1032" cy="13"/>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85" name="Text Box 37"/>
                <p:cNvSpPr txBox="1">
                  <a:spLocks noChangeArrowheads="1"/>
                </p:cNvSpPr>
                <p:nvPr/>
              </p:nvSpPr>
              <p:spPr bwMode="auto">
                <a:xfrm rot="-5400000">
                  <a:off x="4879" y="2822"/>
                  <a:ext cx="61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marL="0" marR="0" lvl="0" indent="0" algn="l" defTabSz="407988" rtl="0" eaLnBrk="1" fontAlgn="base" latinLnBrk="0" hangingPunct="0">
                    <a:lnSpc>
                      <a:spcPct val="93000"/>
                    </a:lnSpc>
                    <a:spcBef>
                      <a:spcPct val="0"/>
                    </a:spcBef>
                    <a:spcAft>
                      <a:spcPct val="0"/>
                    </a:spcAft>
                    <a:buClr>
                      <a:srgbClr val="000000"/>
                    </a:buClr>
                    <a:buSzPct val="45000"/>
                    <a:buFont typeface="Wingdings" pitchFamily="2" charset="2"/>
                    <a:buNone/>
                    <a:tabLst/>
                    <a:defRPr/>
                  </a:pPr>
                  <a:r>
                    <a:rPr kumimoji="0" lang="en-GB" altLang="en-US" sz="1300" b="0" i="0" u="none" strike="noStrike" kern="1200" cap="none" spc="0" normalizeH="0" baseline="0" noProof="0">
                      <a:ln>
                        <a:noFill/>
                      </a:ln>
                      <a:solidFill>
                        <a:srgbClr val="000000"/>
                      </a:solidFill>
                      <a:effectLst/>
                      <a:uLnTx/>
                      <a:uFillTx/>
                      <a:latin typeface="Arial" pitchFamily="34" charset="0"/>
                      <a:ea typeface="+mn-ea"/>
                      <a:cs typeface="+mn-cs"/>
                    </a:rPr>
                    <a:t>Amplitude</a:t>
                  </a:r>
                </a:p>
              </p:txBody>
            </p:sp>
            <p:sp>
              <p:nvSpPr>
                <p:cNvPr id="86" name="Text Box 38"/>
                <p:cNvSpPr txBox="1">
                  <a:spLocks noChangeArrowheads="1"/>
                </p:cNvSpPr>
                <p:nvPr/>
              </p:nvSpPr>
              <p:spPr bwMode="auto">
                <a:xfrm>
                  <a:off x="5471" y="3287"/>
                  <a:ext cx="64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marL="0" marR="0" lvl="0" indent="0" algn="l" defTabSz="407988" rtl="0" eaLnBrk="1" fontAlgn="base" latinLnBrk="0" hangingPunct="0">
                    <a:lnSpc>
                      <a:spcPct val="93000"/>
                    </a:lnSpc>
                    <a:spcBef>
                      <a:spcPct val="0"/>
                    </a:spcBef>
                    <a:spcAft>
                      <a:spcPct val="0"/>
                    </a:spcAft>
                    <a:buClr>
                      <a:srgbClr val="000000"/>
                    </a:buClr>
                    <a:buSzPct val="45000"/>
                    <a:buFont typeface="Wingdings" pitchFamily="2" charset="2"/>
                    <a:buNone/>
                    <a:tabLst>
                      <a:tab pos="657225" algn="l"/>
                    </a:tabLst>
                    <a:defRPr/>
                  </a:pPr>
                  <a:r>
                    <a:rPr kumimoji="0" lang="en-GB" altLang="en-US" sz="1300" b="0" i="0" u="none" strike="noStrike" kern="1200" cap="none" spc="0" normalizeH="0" baseline="0" noProof="0">
                      <a:ln>
                        <a:noFill/>
                      </a:ln>
                      <a:solidFill>
                        <a:srgbClr val="000000"/>
                      </a:solidFill>
                      <a:effectLst/>
                      <a:uLnTx/>
                      <a:uFillTx/>
                      <a:latin typeface="Arial" pitchFamily="34" charset="0"/>
                      <a:ea typeface="+mn-ea"/>
                      <a:cs typeface="+mn-cs"/>
                    </a:rPr>
                    <a:t>Frequency</a:t>
                  </a:r>
                </a:p>
              </p:txBody>
            </p:sp>
          </p:grpSp>
          <p:sp>
            <p:nvSpPr>
              <p:cNvPr id="76" name="Line 39"/>
              <p:cNvSpPr>
                <a:spLocks noChangeShapeType="1"/>
              </p:cNvSpPr>
              <p:nvPr/>
            </p:nvSpPr>
            <p:spPr bwMode="auto">
              <a:xfrm>
                <a:off x="5457" y="2743"/>
                <a:ext cx="1" cy="499"/>
              </a:xfrm>
              <a:prstGeom prst="line">
                <a:avLst/>
              </a:prstGeom>
              <a:noFill/>
              <a:ln w="360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7" name="Line 40"/>
              <p:cNvSpPr>
                <a:spLocks noChangeShapeType="1"/>
              </p:cNvSpPr>
              <p:nvPr/>
            </p:nvSpPr>
            <p:spPr bwMode="auto">
              <a:xfrm>
                <a:off x="5797" y="2833"/>
                <a:ext cx="1" cy="40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8" name="Line 41"/>
              <p:cNvSpPr>
                <a:spLocks noChangeShapeType="1"/>
              </p:cNvSpPr>
              <p:nvPr/>
            </p:nvSpPr>
            <p:spPr bwMode="auto">
              <a:xfrm>
                <a:off x="5910" y="2901"/>
                <a:ext cx="1" cy="340"/>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9" name="Line 42"/>
              <p:cNvSpPr>
                <a:spLocks noChangeShapeType="1"/>
              </p:cNvSpPr>
              <p:nvPr/>
            </p:nvSpPr>
            <p:spPr bwMode="auto">
              <a:xfrm>
                <a:off x="6024" y="2969"/>
                <a:ext cx="1" cy="272"/>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0" name="Line 43"/>
              <p:cNvSpPr>
                <a:spLocks noChangeShapeType="1"/>
              </p:cNvSpPr>
              <p:nvPr/>
            </p:nvSpPr>
            <p:spPr bwMode="auto">
              <a:xfrm>
                <a:off x="6137" y="3037"/>
                <a:ext cx="1" cy="204"/>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1" name="Line 44"/>
              <p:cNvSpPr>
                <a:spLocks noChangeShapeType="1"/>
              </p:cNvSpPr>
              <p:nvPr/>
            </p:nvSpPr>
            <p:spPr bwMode="auto">
              <a:xfrm>
                <a:off x="6024" y="3105"/>
                <a:ext cx="1" cy="13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2" name="Line 45"/>
              <p:cNvSpPr>
                <a:spLocks noChangeShapeType="1"/>
              </p:cNvSpPr>
              <p:nvPr/>
            </p:nvSpPr>
            <p:spPr bwMode="auto">
              <a:xfrm>
                <a:off x="6137" y="3173"/>
                <a:ext cx="1" cy="6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3" name="Line 46"/>
              <p:cNvSpPr>
                <a:spLocks noChangeShapeType="1"/>
              </p:cNvSpPr>
              <p:nvPr/>
            </p:nvSpPr>
            <p:spPr bwMode="auto">
              <a:xfrm>
                <a:off x="5683" y="2765"/>
                <a:ext cx="1" cy="476"/>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grpSp>
          <p:nvGrpSpPr>
            <p:cNvPr id="64" name="Group 48"/>
            <p:cNvGrpSpPr>
              <a:grpSpLocks/>
            </p:cNvGrpSpPr>
            <p:nvPr/>
          </p:nvGrpSpPr>
          <p:grpSpPr bwMode="auto">
            <a:xfrm>
              <a:off x="7335838" y="4864966"/>
              <a:ext cx="1793875" cy="1437409"/>
              <a:chOff x="5094" y="3378"/>
              <a:chExt cx="1246" cy="998"/>
            </a:xfrm>
          </p:grpSpPr>
          <p:grpSp>
            <p:nvGrpSpPr>
              <p:cNvPr id="70" name="Group 49"/>
              <p:cNvGrpSpPr>
                <a:grpSpLocks/>
              </p:cNvGrpSpPr>
              <p:nvPr/>
            </p:nvGrpSpPr>
            <p:grpSpPr bwMode="auto">
              <a:xfrm>
                <a:off x="5309" y="3378"/>
                <a:ext cx="1031" cy="793"/>
                <a:chOff x="5309" y="3378"/>
                <a:chExt cx="1031" cy="793"/>
              </a:xfrm>
            </p:grpSpPr>
            <p:sp>
              <p:nvSpPr>
                <p:cNvPr id="73" name="Line 50"/>
                <p:cNvSpPr>
                  <a:spLocks noChangeShapeType="1"/>
                </p:cNvSpPr>
                <p:nvPr/>
              </p:nvSpPr>
              <p:spPr bwMode="auto">
                <a:xfrm flipV="1">
                  <a:off x="5321" y="3376"/>
                  <a:ext cx="1" cy="796"/>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74" name="Line 51"/>
                <p:cNvSpPr>
                  <a:spLocks noChangeShapeType="1"/>
                </p:cNvSpPr>
                <p:nvPr/>
              </p:nvSpPr>
              <p:spPr bwMode="auto">
                <a:xfrm flipV="1">
                  <a:off x="5309" y="4148"/>
                  <a:ext cx="1032" cy="13"/>
                </a:xfrm>
                <a:prstGeom prst="line">
                  <a:avLst/>
                </a:prstGeom>
                <a:noFill/>
                <a:ln w="360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
            <p:nvSpPr>
              <p:cNvPr id="71" name="Text Box 52"/>
              <p:cNvSpPr txBox="1">
                <a:spLocks noChangeArrowheads="1"/>
              </p:cNvSpPr>
              <p:nvPr/>
            </p:nvSpPr>
            <p:spPr bwMode="auto">
              <a:xfrm rot="-5400000">
                <a:off x="4879" y="3730"/>
                <a:ext cx="61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defRPr>
                    <a:solidFill>
                      <a:schemeClr val="tx1"/>
                    </a:solidFill>
                    <a:latin typeface="Arial" pitchFamily="34" charset="0"/>
                  </a:defRPr>
                </a:lvl1pPr>
                <a:lvl2pPr marL="742950" indent="-285750" defTabSz="407988" eaLnBrk="0" hangingPunct="0">
                  <a:defRPr>
                    <a:solidFill>
                      <a:schemeClr val="tx1"/>
                    </a:solidFill>
                    <a:latin typeface="Arial" pitchFamily="34" charset="0"/>
                  </a:defRPr>
                </a:lvl2pPr>
                <a:lvl3pPr marL="1143000" indent="-228600" defTabSz="407988" eaLnBrk="0" hangingPunct="0">
                  <a:defRPr>
                    <a:solidFill>
                      <a:schemeClr val="tx1"/>
                    </a:solidFill>
                    <a:latin typeface="Arial" pitchFamily="34" charset="0"/>
                  </a:defRPr>
                </a:lvl3pPr>
                <a:lvl4pPr marL="1600200" indent="-228600" defTabSz="407988" eaLnBrk="0" hangingPunct="0">
                  <a:defRPr>
                    <a:solidFill>
                      <a:schemeClr val="tx1"/>
                    </a:solidFill>
                    <a:latin typeface="Arial" pitchFamily="34" charset="0"/>
                  </a:defRPr>
                </a:lvl4pPr>
                <a:lvl5pPr marL="2057400" indent="-228600" defTabSz="407988" eaLnBrk="0" hangingPunct="0">
                  <a:defRPr>
                    <a:solidFill>
                      <a:schemeClr val="tx1"/>
                    </a:solidFill>
                    <a:latin typeface="Arial" pitchFamily="34" charset="0"/>
                  </a:defRPr>
                </a:lvl5pPr>
                <a:lvl6pPr marL="2514600" indent="-228600" defTabSz="407988" eaLnBrk="0" fontAlgn="base" hangingPunct="0">
                  <a:spcBef>
                    <a:spcPct val="0"/>
                  </a:spcBef>
                  <a:spcAft>
                    <a:spcPct val="0"/>
                  </a:spcAft>
                  <a:defRPr>
                    <a:solidFill>
                      <a:schemeClr val="tx1"/>
                    </a:solidFill>
                    <a:latin typeface="Arial" pitchFamily="34" charset="0"/>
                  </a:defRPr>
                </a:lvl6pPr>
                <a:lvl7pPr marL="2971800" indent="-228600" defTabSz="407988" eaLnBrk="0" fontAlgn="base" hangingPunct="0">
                  <a:spcBef>
                    <a:spcPct val="0"/>
                  </a:spcBef>
                  <a:spcAft>
                    <a:spcPct val="0"/>
                  </a:spcAft>
                  <a:defRPr>
                    <a:solidFill>
                      <a:schemeClr val="tx1"/>
                    </a:solidFill>
                    <a:latin typeface="Arial" pitchFamily="34" charset="0"/>
                  </a:defRPr>
                </a:lvl7pPr>
                <a:lvl8pPr marL="3429000" indent="-228600" defTabSz="407988" eaLnBrk="0" fontAlgn="base" hangingPunct="0">
                  <a:spcBef>
                    <a:spcPct val="0"/>
                  </a:spcBef>
                  <a:spcAft>
                    <a:spcPct val="0"/>
                  </a:spcAft>
                  <a:defRPr>
                    <a:solidFill>
                      <a:schemeClr val="tx1"/>
                    </a:solidFill>
                    <a:latin typeface="Arial" pitchFamily="34" charset="0"/>
                  </a:defRPr>
                </a:lvl8pPr>
                <a:lvl9pPr marL="3886200" indent="-228600" defTabSz="407988" eaLnBrk="0" fontAlgn="base" hangingPunct="0">
                  <a:spcBef>
                    <a:spcPct val="0"/>
                  </a:spcBef>
                  <a:spcAft>
                    <a:spcPct val="0"/>
                  </a:spcAft>
                  <a:defRPr>
                    <a:solidFill>
                      <a:schemeClr val="tx1"/>
                    </a:solidFill>
                    <a:latin typeface="Arial" pitchFamily="34" charset="0"/>
                  </a:defRPr>
                </a:lvl9pPr>
              </a:lstStyle>
              <a:p>
                <a:pPr marL="0" marR="0" lvl="0" indent="0" algn="l" defTabSz="407988" rtl="0" eaLnBrk="1" fontAlgn="base" latinLnBrk="0" hangingPunct="0">
                  <a:lnSpc>
                    <a:spcPct val="93000"/>
                  </a:lnSpc>
                  <a:spcBef>
                    <a:spcPct val="0"/>
                  </a:spcBef>
                  <a:spcAft>
                    <a:spcPct val="0"/>
                  </a:spcAft>
                  <a:buClr>
                    <a:srgbClr val="000000"/>
                  </a:buClr>
                  <a:buSzPct val="45000"/>
                  <a:buFont typeface="Wingdings" pitchFamily="2" charset="2"/>
                  <a:buNone/>
                  <a:tabLst/>
                  <a:defRPr/>
                </a:pPr>
                <a:r>
                  <a:rPr kumimoji="0" lang="en-GB" altLang="en-US" sz="1300" b="0" i="0" u="none" strike="noStrike" kern="1200" cap="none" spc="0" normalizeH="0" baseline="0" noProof="0">
                    <a:ln>
                      <a:noFill/>
                    </a:ln>
                    <a:solidFill>
                      <a:srgbClr val="000000"/>
                    </a:solidFill>
                    <a:effectLst/>
                    <a:uLnTx/>
                    <a:uFillTx/>
                    <a:latin typeface="Arial" pitchFamily="34" charset="0"/>
                    <a:ea typeface="+mn-ea"/>
                    <a:cs typeface="+mn-cs"/>
                  </a:rPr>
                  <a:t>Amplitude</a:t>
                </a:r>
              </a:p>
            </p:txBody>
          </p:sp>
          <p:sp>
            <p:nvSpPr>
              <p:cNvPr id="72" name="Text Box 53"/>
              <p:cNvSpPr txBox="1">
                <a:spLocks noChangeArrowheads="1"/>
              </p:cNvSpPr>
              <p:nvPr/>
            </p:nvSpPr>
            <p:spPr bwMode="auto">
              <a:xfrm>
                <a:off x="5471" y="4194"/>
                <a:ext cx="64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marL="0" marR="0" lvl="0" indent="0" algn="l" defTabSz="407988" rtl="0" eaLnBrk="1" fontAlgn="base" latinLnBrk="0" hangingPunct="0">
                  <a:lnSpc>
                    <a:spcPct val="93000"/>
                  </a:lnSpc>
                  <a:spcBef>
                    <a:spcPct val="0"/>
                  </a:spcBef>
                  <a:spcAft>
                    <a:spcPct val="0"/>
                  </a:spcAft>
                  <a:buClr>
                    <a:srgbClr val="000000"/>
                  </a:buClr>
                  <a:buSzPct val="45000"/>
                  <a:buFont typeface="Wingdings" pitchFamily="2" charset="2"/>
                  <a:buNone/>
                  <a:tabLst>
                    <a:tab pos="657225" algn="l"/>
                  </a:tabLst>
                  <a:defRPr/>
                </a:pPr>
                <a:r>
                  <a:rPr kumimoji="0" lang="en-GB" altLang="en-US" sz="1300" b="0" i="0" u="none" strike="noStrike" kern="1200" cap="none" spc="0" normalizeH="0" baseline="0" noProof="0">
                    <a:ln>
                      <a:noFill/>
                    </a:ln>
                    <a:solidFill>
                      <a:srgbClr val="000000"/>
                    </a:solidFill>
                    <a:effectLst/>
                    <a:uLnTx/>
                    <a:uFillTx/>
                    <a:latin typeface="Arial" pitchFamily="34" charset="0"/>
                    <a:ea typeface="+mn-ea"/>
                    <a:cs typeface="+mn-cs"/>
                  </a:rPr>
                  <a:t>Frequency</a:t>
                </a:r>
              </a:p>
            </p:txBody>
          </p:sp>
        </p:grpSp>
        <p:sp>
          <p:nvSpPr>
            <p:cNvPr id="65" name="Line 54"/>
            <p:cNvSpPr>
              <a:spLocks noChangeShapeType="1"/>
            </p:cNvSpPr>
            <p:nvPr/>
          </p:nvSpPr>
          <p:spPr bwMode="auto">
            <a:xfrm>
              <a:off x="7848600" y="5256725"/>
              <a:ext cx="1440" cy="718705"/>
            </a:xfrm>
            <a:prstGeom prst="line">
              <a:avLst/>
            </a:prstGeom>
            <a:noFill/>
            <a:ln w="360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6" name="Line 55"/>
            <p:cNvSpPr>
              <a:spLocks noChangeShapeType="1"/>
            </p:cNvSpPr>
            <p:nvPr/>
          </p:nvSpPr>
          <p:spPr bwMode="auto">
            <a:xfrm>
              <a:off x="8510639" y="5484291"/>
              <a:ext cx="1440" cy="48969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7" name="Line 56"/>
            <p:cNvSpPr>
              <a:spLocks noChangeShapeType="1"/>
            </p:cNvSpPr>
            <p:nvPr/>
          </p:nvSpPr>
          <p:spPr bwMode="auto">
            <a:xfrm>
              <a:off x="8837452" y="5680170"/>
              <a:ext cx="1440" cy="293819"/>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8" name="Line 57"/>
            <p:cNvSpPr>
              <a:spLocks noChangeShapeType="1"/>
            </p:cNvSpPr>
            <p:nvPr/>
          </p:nvSpPr>
          <p:spPr bwMode="auto">
            <a:xfrm>
              <a:off x="8837452" y="5877490"/>
              <a:ext cx="1440" cy="97940"/>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9" name="Line 58"/>
            <p:cNvSpPr>
              <a:spLocks noChangeShapeType="1"/>
            </p:cNvSpPr>
            <p:nvPr/>
          </p:nvSpPr>
          <p:spPr bwMode="auto">
            <a:xfrm>
              <a:off x="8183825" y="5288411"/>
              <a:ext cx="1440" cy="685578"/>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41276145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6961" y="341927"/>
            <a:ext cx="4766678" cy="6668473"/>
          </a:xfrm>
          <a:prstGeom prst="rect">
            <a:avLst/>
          </a:prstGeom>
        </p:spPr>
      </p:pic>
      <p:pic>
        <p:nvPicPr>
          <p:cNvPr id="4" name="pureTones_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752139" y="1238797"/>
            <a:ext cx="609600" cy="609600"/>
          </a:xfrm>
          <a:prstGeom prst="rect">
            <a:avLst/>
          </a:prstGeom>
        </p:spPr>
      </p:pic>
      <p:pic>
        <p:nvPicPr>
          <p:cNvPr id="5" name="harmonics_1_to_10.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752139" y="3244365"/>
            <a:ext cx="609600" cy="609600"/>
          </a:xfrm>
          <a:prstGeom prst="rect">
            <a:avLst/>
          </a:prstGeom>
        </p:spPr>
      </p:pic>
      <p:pic>
        <p:nvPicPr>
          <p:cNvPr id="6" name="harmonics_4_to_10.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6752139" y="5250965"/>
            <a:ext cx="609600" cy="609600"/>
          </a:xfrm>
          <a:prstGeom prst="rect">
            <a:avLst/>
          </a:prstGeom>
        </p:spPr>
      </p:pic>
      <p:sp>
        <p:nvSpPr>
          <p:cNvPr id="7" name="Text Box 8"/>
          <p:cNvSpPr txBox="1">
            <a:spLocks noChangeArrowheads="1"/>
          </p:cNvSpPr>
          <p:nvPr/>
        </p:nvSpPr>
        <p:spPr bwMode="auto">
          <a:xfrm>
            <a:off x="1254125" y="190500"/>
            <a:ext cx="66484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dirty="0">
                <a:solidFill>
                  <a:srgbClr val="000099"/>
                </a:solidFill>
              </a:rPr>
              <a:t>Difference between pitch and frequency</a:t>
            </a:r>
          </a:p>
        </p:txBody>
      </p:sp>
    </p:spTree>
    <p:extLst>
      <p:ext uri="{BB962C8B-B14F-4D97-AF65-F5344CB8AC3E}">
        <p14:creationId xmlns:p14="http://schemas.microsoft.com/office/powerpoint/2010/main" val="2109274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173"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173"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538" y="1501775"/>
            <a:ext cx="4425950" cy="3802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5" name="Text Box 3"/>
          <p:cNvSpPr txBox="1">
            <a:spLocks noChangeArrowheads="1"/>
          </p:cNvSpPr>
          <p:nvPr/>
        </p:nvSpPr>
        <p:spPr bwMode="auto">
          <a:xfrm>
            <a:off x="458788" y="327025"/>
            <a:ext cx="835818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Steps of signal transduction (simplified)</a:t>
            </a:r>
            <a:r>
              <a:rPr lang="ar-SA" altLang="en-US" sz="2900" i="1">
                <a:solidFill>
                  <a:srgbClr val="000099"/>
                </a:solidFill>
                <a:cs typeface="Arial" pitchFamily="34" charset="0"/>
              </a:rPr>
              <a:t>‏</a:t>
            </a:r>
            <a:endParaRPr lang="en-GB" altLang="en-US" sz="2900" i="1">
              <a:solidFill>
                <a:srgbClr val="000099"/>
              </a:solidFill>
            </a:endParaRPr>
          </a:p>
        </p:txBody>
      </p:sp>
      <p:sp>
        <p:nvSpPr>
          <p:cNvPr id="13316" name="Text Box 4"/>
          <p:cNvSpPr txBox="1">
            <a:spLocks noChangeArrowheads="1"/>
          </p:cNvSpPr>
          <p:nvPr/>
        </p:nvSpPr>
        <p:spPr bwMode="auto">
          <a:xfrm>
            <a:off x="133350" y="911225"/>
            <a:ext cx="4665663" cy="531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200" i="1">
                <a:solidFill>
                  <a:srgbClr val="000099"/>
                </a:solidFill>
              </a:rPr>
              <a:t>1. Cochlea: Spectral and temporal</a:t>
            </a:r>
          </a:p>
          <a:p>
            <a:pPr eaLnBrk="1">
              <a:lnSpc>
                <a:spcPct val="93000"/>
              </a:lnSpc>
              <a:buClr>
                <a:srgbClr val="000000"/>
              </a:buClr>
              <a:buSzPct val="45000"/>
              <a:buFont typeface="Wingdings" pitchFamily="2" charset="2"/>
              <a:buNone/>
            </a:pPr>
            <a:r>
              <a:rPr lang="en-GB" altLang="en-US" sz="2200" i="1">
                <a:solidFill>
                  <a:srgbClr val="000099"/>
                </a:solidFill>
              </a:rPr>
              <a:t>information transmitted via auditory</a:t>
            </a:r>
          </a:p>
          <a:p>
            <a:pPr eaLnBrk="1">
              <a:lnSpc>
                <a:spcPct val="93000"/>
              </a:lnSpc>
              <a:buClr>
                <a:srgbClr val="000000"/>
              </a:buClr>
              <a:buSzPct val="45000"/>
              <a:buFont typeface="Wingdings" pitchFamily="2" charset="2"/>
              <a:buNone/>
            </a:pPr>
            <a:r>
              <a:rPr lang="en-GB" altLang="en-US" sz="2200" i="1">
                <a:solidFill>
                  <a:srgbClr val="000099"/>
                </a:solidFill>
              </a:rPr>
              <a:t>nerve to</a:t>
            </a:r>
          </a:p>
          <a:p>
            <a:pPr eaLnBrk="1">
              <a:lnSpc>
                <a:spcPct val="93000"/>
              </a:lnSpc>
              <a:buClr>
                <a:srgbClr val="000000"/>
              </a:buClr>
              <a:buSzPct val="45000"/>
              <a:buFont typeface="Wingdings" pitchFamily="2" charset="2"/>
              <a:buNone/>
            </a:pPr>
            <a:endParaRPr lang="en-GB" altLang="en-US" sz="2200" i="1">
              <a:solidFill>
                <a:srgbClr val="000099"/>
              </a:solidFill>
            </a:endParaRPr>
          </a:p>
          <a:p>
            <a:pPr eaLnBrk="1">
              <a:lnSpc>
                <a:spcPct val="93000"/>
              </a:lnSpc>
              <a:buClr>
                <a:srgbClr val="000000"/>
              </a:buClr>
              <a:buSzPct val="45000"/>
              <a:buFont typeface="Wingdings" pitchFamily="2" charset="2"/>
              <a:buNone/>
            </a:pPr>
            <a:r>
              <a:rPr lang="en-GB" altLang="en-US" sz="2200" i="1">
                <a:solidFill>
                  <a:srgbClr val="000099"/>
                </a:solidFill>
              </a:rPr>
              <a:t>2. Cochlear Nucleus: Temporal</a:t>
            </a:r>
          </a:p>
          <a:p>
            <a:pPr eaLnBrk="1">
              <a:lnSpc>
                <a:spcPct val="93000"/>
              </a:lnSpc>
              <a:buClr>
                <a:srgbClr val="000000"/>
              </a:buClr>
              <a:buSzPct val="45000"/>
              <a:buFont typeface="Wingdings" pitchFamily="2" charset="2"/>
              <a:buNone/>
            </a:pPr>
            <a:r>
              <a:rPr lang="en-GB" altLang="en-US" sz="2200" i="1">
                <a:solidFill>
                  <a:srgbClr val="000099"/>
                </a:solidFill>
              </a:rPr>
              <a:t>structure of signal (coincidence</a:t>
            </a:r>
          </a:p>
          <a:p>
            <a:pPr eaLnBrk="1">
              <a:lnSpc>
                <a:spcPct val="93000"/>
              </a:lnSpc>
              <a:buClr>
                <a:srgbClr val="000000"/>
              </a:buClr>
              <a:buSzPct val="45000"/>
              <a:buFont typeface="Wingdings" pitchFamily="2" charset="2"/>
              <a:buNone/>
            </a:pPr>
            <a:r>
              <a:rPr lang="en-GB" altLang="en-US" sz="2200" i="1">
                <a:solidFill>
                  <a:srgbClr val="000099"/>
                </a:solidFill>
              </a:rPr>
              <a:t>detectors – temporal difference </a:t>
            </a:r>
          </a:p>
          <a:p>
            <a:pPr eaLnBrk="1">
              <a:lnSpc>
                <a:spcPct val="93000"/>
              </a:lnSpc>
              <a:buClr>
                <a:srgbClr val="000000"/>
              </a:buClr>
              <a:buSzPct val="45000"/>
              <a:buFont typeface="Wingdings" pitchFamily="2" charset="2"/>
              <a:buNone/>
            </a:pPr>
            <a:r>
              <a:rPr lang="en-GB" altLang="en-US" sz="2200" i="1">
                <a:solidFill>
                  <a:srgbClr val="000099"/>
                </a:solidFill>
              </a:rPr>
              <a:t>between left and right ear &lt; </a:t>
            </a:r>
            <a:r>
              <a:rPr lang="en-GB" altLang="en-US" sz="2200" b="1" i="1">
                <a:solidFill>
                  <a:srgbClr val="000099"/>
                </a:solidFill>
              </a:rPr>
              <a:t>10</a:t>
            </a:r>
            <a:r>
              <a:rPr lang="en-GB" altLang="en-US" sz="2200" b="1" i="1">
                <a:solidFill>
                  <a:srgbClr val="000099"/>
                </a:solidFill>
                <a:cs typeface="Arial" pitchFamily="34" charset="0"/>
              </a:rPr>
              <a:t>μ</a:t>
            </a:r>
            <a:r>
              <a:rPr lang="en-GB" altLang="en-US" sz="2200" b="1" i="1">
                <a:solidFill>
                  <a:srgbClr val="000099"/>
                </a:solidFill>
              </a:rPr>
              <a:t>s</a:t>
            </a:r>
            <a:r>
              <a:rPr lang="en-GB" altLang="en-US" sz="2200" i="1">
                <a:solidFill>
                  <a:srgbClr val="000099"/>
                </a:solidFill>
              </a:rPr>
              <a:t>)</a:t>
            </a:r>
            <a:r>
              <a:rPr lang="ar-SA" altLang="en-US" sz="2200" i="1">
                <a:solidFill>
                  <a:srgbClr val="000099"/>
                </a:solidFill>
                <a:cs typeface="Arial" pitchFamily="34" charset="0"/>
              </a:rPr>
              <a:t>‏</a:t>
            </a:r>
            <a:endParaRPr lang="en-GB" altLang="en-US" sz="2200" i="1">
              <a:solidFill>
                <a:srgbClr val="000099"/>
              </a:solidFill>
            </a:endParaRPr>
          </a:p>
          <a:p>
            <a:pPr eaLnBrk="1">
              <a:lnSpc>
                <a:spcPct val="93000"/>
              </a:lnSpc>
              <a:buClr>
                <a:srgbClr val="000000"/>
              </a:buClr>
              <a:buSzPct val="45000"/>
              <a:buFont typeface="Wingdings" pitchFamily="2" charset="2"/>
              <a:buNone/>
            </a:pPr>
            <a:endParaRPr lang="en-GB" altLang="en-US" sz="2200" b="1" i="1">
              <a:solidFill>
                <a:srgbClr val="000099"/>
              </a:solidFill>
            </a:endParaRPr>
          </a:p>
          <a:p>
            <a:pPr eaLnBrk="1">
              <a:lnSpc>
                <a:spcPct val="93000"/>
              </a:lnSpc>
              <a:buClr>
                <a:srgbClr val="000000"/>
              </a:buClr>
              <a:buSzPct val="45000"/>
              <a:buFont typeface="Wingdings" pitchFamily="2" charset="2"/>
              <a:buNone/>
            </a:pPr>
            <a:r>
              <a:rPr lang="en-GB" altLang="en-US" sz="2200" i="1">
                <a:solidFill>
                  <a:srgbClr val="000099"/>
                </a:solidFill>
              </a:rPr>
              <a:t>3. Inferior Colliculus (IC): Two types</a:t>
            </a:r>
          </a:p>
          <a:p>
            <a:pPr eaLnBrk="1">
              <a:lnSpc>
                <a:spcPct val="93000"/>
              </a:lnSpc>
              <a:buClr>
                <a:srgbClr val="000000"/>
              </a:buClr>
              <a:buSzPct val="45000"/>
              <a:buFont typeface="Wingdings" pitchFamily="2" charset="2"/>
              <a:buNone/>
            </a:pPr>
            <a:r>
              <a:rPr lang="en-GB" altLang="en-US" sz="2200" i="1">
                <a:solidFill>
                  <a:srgbClr val="000099"/>
                </a:solidFill>
              </a:rPr>
              <a:t>of cells – cells with narrow frequency band width and cells with high temp. resolution =&gt; spacial map of spectral-temporal information.</a:t>
            </a:r>
          </a:p>
          <a:p>
            <a:pPr eaLnBrk="1">
              <a:lnSpc>
                <a:spcPct val="93000"/>
              </a:lnSpc>
              <a:buClr>
                <a:srgbClr val="000000"/>
              </a:buClr>
              <a:buSzPct val="45000"/>
              <a:buFont typeface="Wingdings" pitchFamily="2" charset="2"/>
              <a:buNone/>
            </a:pPr>
            <a:endParaRPr lang="en-GB" altLang="en-US" sz="2200" i="1">
              <a:solidFill>
                <a:srgbClr val="000099"/>
              </a:solidFill>
            </a:endParaRPr>
          </a:p>
          <a:p>
            <a:pPr eaLnBrk="1">
              <a:lnSpc>
                <a:spcPct val="93000"/>
              </a:lnSpc>
              <a:buClr>
                <a:srgbClr val="000000"/>
              </a:buClr>
              <a:buSzPct val="45000"/>
              <a:buFont typeface="Wingdings" pitchFamily="2" charset="2"/>
              <a:buNone/>
            </a:pPr>
            <a:r>
              <a:rPr lang="en-GB" altLang="en-US" sz="2200" i="1">
                <a:solidFill>
                  <a:srgbClr val="000099"/>
                </a:solidFill>
              </a:rPr>
              <a:t>4. Cortex: Orthogonal Map of frequency content (Tonotopy) and</a:t>
            </a:r>
          </a:p>
          <a:p>
            <a:pPr eaLnBrk="1">
              <a:lnSpc>
                <a:spcPct val="93000"/>
              </a:lnSpc>
              <a:buClr>
                <a:srgbClr val="000000"/>
              </a:buClr>
              <a:buSzPct val="45000"/>
              <a:buFont typeface="Wingdings" pitchFamily="2" charset="2"/>
              <a:buNone/>
            </a:pPr>
            <a:r>
              <a:rPr lang="en-GB" altLang="en-US" sz="2200" i="1">
                <a:solidFill>
                  <a:srgbClr val="000099"/>
                </a:solidFill>
              </a:rPr>
              <a:t>pitch (Periodotopy)</a:t>
            </a:r>
            <a:r>
              <a:rPr lang="ar-SA" altLang="en-US" sz="2200" i="1">
                <a:solidFill>
                  <a:srgbClr val="000099"/>
                </a:solidFill>
                <a:cs typeface="Arial" pitchFamily="34" charset="0"/>
              </a:rPr>
              <a:t>‏</a:t>
            </a:r>
            <a:endParaRPr lang="en-GB" altLang="en-US" sz="2200" i="1">
              <a:solidFill>
                <a:srgbClr val="000099"/>
              </a:solidFill>
            </a:endParaRPr>
          </a:p>
          <a:p>
            <a:pPr eaLnBrk="1">
              <a:lnSpc>
                <a:spcPct val="93000"/>
              </a:lnSpc>
              <a:buClr>
                <a:srgbClr val="000000"/>
              </a:buClr>
              <a:buSzPct val="45000"/>
              <a:buFont typeface="Wingdings" pitchFamily="2" charset="2"/>
              <a:buNone/>
            </a:pPr>
            <a:endParaRPr lang="en-GB" altLang="en-US" sz="2200" i="1">
              <a:solidFill>
                <a:srgbClr val="000099"/>
              </a:solidFill>
            </a:endParaRPr>
          </a:p>
        </p:txBody>
      </p:sp>
    </p:spTree>
    <p:extLst>
      <p:ext uri="{BB962C8B-B14F-4D97-AF65-F5344CB8AC3E}">
        <p14:creationId xmlns:p14="http://schemas.microsoft.com/office/powerpoint/2010/main" val="20471781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163513" y="1104900"/>
            <a:ext cx="4052887" cy="4119563"/>
            <a:chOff x="113" y="767"/>
            <a:chExt cx="2815" cy="2861"/>
          </a:xfrm>
        </p:grpSpPr>
        <p:grpSp>
          <p:nvGrpSpPr>
            <p:cNvPr id="16392" name="Group 3"/>
            <p:cNvGrpSpPr>
              <a:grpSpLocks/>
            </p:cNvGrpSpPr>
            <p:nvPr/>
          </p:nvGrpSpPr>
          <p:grpSpPr bwMode="auto">
            <a:xfrm>
              <a:off x="317" y="767"/>
              <a:ext cx="2611" cy="2861"/>
              <a:chOff x="317" y="767"/>
              <a:chExt cx="2611" cy="2861"/>
            </a:xfrm>
          </p:grpSpPr>
          <p:pic>
            <p:nvPicPr>
              <p:cNvPr id="163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 y="880"/>
                <a:ext cx="2612" cy="27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400" name="AutoShape 5"/>
              <p:cNvSpPr>
                <a:spLocks noChangeArrowheads="1"/>
              </p:cNvSpPr>
              <p:nvPr/>
            </p:nvSpPr>
            <p:spPr bwMode="auto">
              <a:xfrm>
                <a:off x="431" y="767"/>
                <a:ext cx="2268" cy="454"/>
              </a:xfrm>
              <a:prstGeom prst="roundRect">
                <a:avLst>
                  <a:gd name="adj" fmla="val 218"/>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grpSp>
          <p:nvGrpSpPr>
            <p:cNvPr id="16393" name="Group 6"/>
            <p:cNvGrpSpPr>
              <a:grpSpLocks/>
            </p:cNvGrpSpPr>
            <p:nvPr/>
          </p:nvGrpSpPr>
          <p:grpSpPr bwMode="auto">
            <a:xfrm>
              <a:off x="113" y="2721"/>
              <a:ext cx="648" cy="525"/>
              <a:chOff x="113" y="2721"/>
              <a:chExt cx="648" cy="525"/>
            </a:xfrm>
          </p:grpSpPr>
          <p:sp>
            <p:nvSpPr>
              <p:cNvPr id="16397" name="Text Box 7"/>
              <p:cNvSpPr txBox="1">
                <a:spLocks noChangeArrowheads="1"/>
              </p:cNvSpPr>
              <p:nvPr/>
            </p:nvSpPr>
            <p:spPr bwMode="auto">
              <a:xfrm>
                <a:off x="113" y="3061"/>
                <a:ext cx="649"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Bandpass</a:t>
                </a:r>
              </a:p>
            </p:txBody>
          </p:sp>
          <p:sp>
            <p:nvSpPr>
              <p:cNvPr id="16398" name="Line 8"/>
              <p:cNvSpPr>
                <a:spLocks noChangeShapeType="1"/>
              </p:cNvSpPr>
              <p:nvPr/>
            </p:nvSpPr>
            <p:spPr bwMode="auto">
              <a:xfrm flipV="1">
                <a:off x="544" y="2720"/>
                <a:ext cx="1" cy="34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6394" name="Group 9"/>
            <p:cNvGrpSpPr>
              <a:grpSpLocks/>
            </p:cNvGrpSpPr>
            <p:nvPr/>
          </p:nvGrpSpPr>
          <p:grpSpPr bwMode="auto">
            <a:xfrm>
              <a:off x="794" y="1157"/>
              <a:ext cx="906" cy="657"/>
              <a:chOff x="794" y="1157"/>
              <a:chExt cx="906" cy="657"/>
            </a:xfrm>
          </p:grpSpPr>
          <p:sp>
            <p:nvSpPr>
              <p:cNvPr id="16395" name="Text Box 10"/>
              <p:cNvSpPr txBox="1">
                <a:spLocks noChangeArrowheads="1"/>
              </p:cNvSpPr>
              <p:nvPr/>
            </p:nvSpPr>
            <p:spPr bwMode="auto">
              <a:xfrm>
                <a:off x="794" y="1157"/>
                <a:ext cx="564"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Rectifier</a:t>
                </a:r>
              </a:p>
            </p:txBody>
          </p:sp>
          <p:sp>
            <p:nvSpPr>
              <p:cNvPr id="16396" name="Line 11"/>
              <p:cNvSpPr>
                <a:spLocks noChangeShapeType="1"/>
              </p:cNvSpPr>
              <p:nvPr/>
            </p:nvSpPr>
            <p:spPr bwMode="auto">
              <a:xfrm>
                <a:off x="1247" y="1361"/>
                <a:ext cx="454" cy="45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pic>
        <p:nvPicPr>
          <p:cNvPr id="16387"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0975" y="815975"/>
            <a:ext cx="2449513" cy="2090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8" name="Text Box 13"/>
          <p:cNvSpPr txBox="1">
            <a:spLocks noChangeArrowheads="1"/>
          </p:cNvSpPr>
          <p:nvPr/>
        </p:nvSpPr>
        <p:spPr bwMode="auto">
          <a:xfrm>
            <a:off x="458788" y="327025"/>
            <a:ext cx="835818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Spacial representation of timbre and pitch</a:t>
            </a:r>
          </a:p>
        </p:txBody>
      </p:sp>
      <p:sp>
        <p:nvSpPr>
          <p:cNvPr id="16389" name="Text Box 14"/>
          <p:cNvSpPr txBox="1">
            <a:spLocks noChangeArrowheads="1"/>
          </p:cNvSpPr>
          <p:nvPr/>
        </p:nvSpPr>
        <p:spPr bwMode="auto">
          <a:xfrm>
            <a:off x="4083050" y="3101975"/>
            <a:ext cx="5060950" cy="359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a:solidFill>
                  <a:srgbClr val="000099"/>
                </a:solidFill>
              </a:rPr>
              <a:t> Cochlear acts like a filter bank with parallel   channels (blue). Hair cells rectify the signal.</a:t>
            </a:r>
          </a:p>
        </p:txBody>
      </p:sp>
      <p:pic>
        <p:nvPicPr>
          <p:cNvPr id="16390" name="Picture 15" descr="2k_no_ohc"/>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410200"/>
            <a:ext cx="3886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Line 16"/>
          <p:cNvSpPr>
            <a:spLocks noChangeShapeType="1"/>
          </p:cNvSpPr>
          <p:nvPr/>
        </p:nvSpPr>
        <p:spPr bwMode="auto">
          <a:xfrm flipH="1" flipV="1">
            <a:off x="990600" y="3962400"/>
            <a:ext cx="6858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1527211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2"/>
          <p:cNvGrpSpPr>
            <a:grpSpLocks/>
          </p:cNvGrpSpPr>
          <p:nvPr/>
        </p:nvGrpSpPr>
        <p:grpSpPr bwMode="auto">
          <a:xfrm>
            <a:off x="163513" y="1104900"/>
            <a:ext cx="4052887" cy="4119563"/>
            <a:chOff x="113" y="767"/>
            <a:chExt cx="2815" cy="2861"/>
          </a:xfrm>
        </p:grpSpPr>
        <p:grpSp>
          <p:nvGrpSpPr>
            <p:cNvPr id="17414" name="Group 3"/>
            <p:cNvGrpSpPr>
              <a:grpSpLocks/>
            </p:cNvGrpSpPr>
            <p:nvPr/>
          </p:nvGrpSpPr>
          <p:grpSpPr bwMode="auto">
            <a:xfrm>
              <a:off x="317" y="767"/>
              <a:ext cx="2611" cy="2861"/>
              <a:chOff x="317" y="767"/>
              <a:chExt cx="2611" cy="2861"/>
            </a:xfrm>
          </p:grpSpPr>
          <p:pic>
            <p:nvPicPr>
              <p:cNvPr id="174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 y="880"/>
                <a:ext cx="2612" cy="27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25" name="AutoShape 5"/>
              <p:cNvSpPr>
                <a:spLocks noChangeArrowheads="1"/>
              </p:cNvSpPr>
              <p:nvPr/>
            </p:nvSpPr>
            <p:spPr bwMode="auto">
              <a:xfrm>
                <a:off x="431" y="767"/>
                <a:ext cx="2268" cy="454"/>
              </a:xfrm>
              <a:prstGeom prst="roundRect">
                <a:avLst>
                  <a:gd name="adj" fmla="val 218"/>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grpSp>
          <p:nvGrpSpPr>
            <p:cNvPr id="17415" name="Group 6"/>
            <p:cNvGrpSpPr>
              <a:grpSpLocks/>
            </p:cNvGrpSpPr>
            <p:nvPr/>
          </p:nvGrpSpPr>
          <p:grpSpPr bwMode="auto">
            <a:xfrm>
              <a:off x="113" y="2721"/>
              <a:ext cx="648" cy="525"/>
              <a:chOff x="113" y="2721"/>
              <a:chExt cx="648" cy="525"/>
            </a:xfrm>
          </p:grpSpPr>
          <p:sp>
            <p:nvSpPr>
              <p:cNvPr id="17422" name="Text Box 7"/>
              <p:cNvSpPr txBox="1">
                <a:spLocks noChangeArrowheads="1"/>
              </p:cNvSpPr>
              <p:nvPr/>
            </p:nvSpPr>
            <p:spPr bwMode="auto">
              <a:xfrm>
                <a:off x="113" y="3061"/>
                <a:ext cx="649"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Bandpass</a:t>
                </a:r>
              </a:p>
            </p:txBody>
          </p:sp>
          <p:sp>
            <p:nvSpPr>
              <p:cNvPr id="17423" name="Line 8"/>
              <p:cNvSpPr>
                <a:spLocks noChangeShapeType="1"/>
              </p:cNvSpPr>
              <p:nvPr/>
            </p:nvSpPr>
            <p:spPr bwMode="auto">
              <a:xfrm flipV="1">
                <a:off x="544" y="2720"/>
                <a:ext cx="1" cy="34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7416" name="Group 9"/>
            <p:cNvGrpSpPr>
              <a:grpSpLocks/>
            </p:cNvGrpSpPr>
            <p:nvPr/>
          </p:nvGrpSpPr>
          <p:grpSpPr bwMode="auto">
            <a:xfrm>
              <a:off x="1701" y="907"/>
              <a:ext cx="637" cy="679"/>
              <a:chOff x="1701" y="907"/>
              <a:chExt cx="637" cy="679"/>
            </a:xfrm>
          </p:grpSpPr>
          <p:sp>
            <p:nvSpPr>
              <p:cNvPr id="17420" name="Text Box 10"/>
              <p:cNvSpPr txBox="1">
                <a:spLocks noChangeArrowheads="1"/>
              </p:cNvSpPr>
              <p:nvPr/>
            </p:nvSpPr>
            <p:spPr bwMode="auto">
              <a:xfrm>
                <a:off x="1701" y="907"/>
                <a:ext cx="638" cy="314"/>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DCN</a:t>
                </a:r>
              </a:p>
              <a:p>
                <a:pPr eaLnBrk="1">
                  <a:lnSpc>
                    <a:spcPct val="93000"/>
                  </a:lnSpc>
                  <a:buClr>
                    <a:srgbClr val="000000"/>
                  </a:buClr>
                  <a:buSzPct val="45000"/>
                  <a:buFont typeface="Wingdings" pitchFamily="2" charset="2"/>
                  <a:buNone/>
                </a:pPr>
                <a:r>
                  <a:rPr lang="en-GB" altLang="en-US" sz="1300" b="1">
                    <a:solidFill>
                      <a:srgbClr val="000000"/>
                    </a:solidFill>
                  </a:rPr>
                  <a:t>Integrator</a:t>
                </a:r>
              </a:p>
            </p:txBody>
          </p:sp>
          <p:sp>
            <p:nvSpPr>
              <p:cNvPr id="17421" name="Line 11"/>
              <p:cNvSpPr>
                <a:spLocks noChangeShapeType="1"/>
              </p:cNvSpPr>
              <p:nvPr/>
            </p:nvSpPr>
            <p:spPr bwMode="auto">
              <a:xfrm>
                <a:off x="1928" y="1247"/>
                <a:ext cx="113" cy="3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7417" name="Group 12"/>
            <p:cNvGrpSpPr>
              <a:grpSpLocks/>
            </p:cNvGrpSpPr>
            <p:nvPr/>
          </p:nvGrpSpPr>
          <p:grpSpPr bwMode="auto">
            <a:xfrm>
              <a:off x="794" y="1157"/>
              <a:ext cx="906" cy="657"/>
              <a:chOff x="794" y="1157"/>
              <a:chExt cx="906" cy="657"/>
            </a:xfrm>
          </p:grpSpPr>
          <p:sp>
            <p:nvSpPr>
              <p:cNvPr id="17418" name="Text Box 13"/>
              <p:cNvSpPr txBox="1">
                <a:spLocks noChangeArrowheads="1"/>
              </p:cNvSpPr>
              <p:nvPr/>
            </p:nvSpPr>
            <p:spPr bwMode="auto">
              <a:xfrm>
                <a:off x="794" y="1157"/>
                <a:ext cx="564"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Rectifier</a:t>
                </a:r>
              </a:p>
            </p:txBody>
          </p:sp>
          <p:sp>
            <p:nvSpPr>
              <p:cNvPr id="17419" name="Line 14"/>
              <p:cNvSpPr>
                <a:spLocks noChangeShapeType="1"/>
              </p:cNvSpPr>
              <p:nvPr/>
            </p:nvSpPr>
            <p:spPr bwMode="auto">
              <a:xfrm>
                <a:off x="1247" y="1361"/>
                <a:ext cx="454" cy="45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pic>
        <p:nvPicPr>
          <p:cNvPr id="17411"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0975" y="815975"/>
            <a:ext cx="2449513" cy="2090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2" name="Text Box 16"/>
          <p:cNvSpPr txBox="1">
            <a:spLocks noChangeArrowheads="1"/>
          </p:cNvSpPr>
          <p:nvPr/>
        </p:nvSpPr>
        <p:spPr bwMode="auto">
          <a:xfrm>
            <a:off x="458788" y="327025"/>
            <a:ext cx="835818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Spacial representation of timbre and pitch</a:t>
            </a:r>
          </a:p>
        </p:txBody>
      </p:sp>
      <p:sp>
        <p:nvSpPr>
          <p:cNvPr id="17413" name="Text Box 17"/>
          <p:cNvSpPr txBox="1">
            <a:spLocks noChangeArrowheads="1"/>
          </p:cNvSpPr>
          <p:nvPr/>
        </p:nvSpPr>
        <p:spPr bwMode="auto">
          <a:xfrm>
            <a:off x="4083050" y="3101975"/>
            <a:ext cx="5060950" cy="359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a:solidFill>
                  <a:srgbClr val="000099"/>
                </a:solidFill>
              </a:rPr>
              <a:t> Cochlear acts like a filter bank with parallel   channels (blue). Hair cells rectify the signal.</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Dorsal chochlear nucleus (green, DCN) transfers periodic signals with different delays.</a:t>
            </a:r>
          </a:p>
        </p:txBody>
      </p:sp>
    </p:spTree>
    <p:extLst>
      <p:ext uri="{BB962C8B-B14F-4D97-AF65-F5344CB8AC3E}">
        <p14:creationId xmlns:p14="http://schemas.microsoft.com/office/powerpoint/2010/main" val="35029915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163513" y="1104900"/>
            <a:ext cx="4052887" cy="4408488"/>
            <a:chOff x="113" y="767"/>
            <a:chExt cx="2815" cy="3061"/>
          </a:xfrm>
        </p:grpSpPr>
        <p:grpSp>
          <p:nvGrpSpPr>
            <p:cNvPr id="18438" name="Group 3"/>
            <p:cNvGrpSpPr>
              <a:grpSpLocks/>
            </p:cNvGrpSpPr>
            <p:nvPr/>
          </p:nvGrpSpPr>
          <p:grpSpPr bwMode="auto">
            <a:xfrm>
              <a:off x="317" y="767"/>
              <a:ext cx="2611" cy="2861"/>
              <a:chOff x="317" y="767"/>
              <a:chExt cx="2611" cy="2861"/>
            </a:xfrm>
          </p:grpSpPr>
          <p:pic>
            <p:nvPicPr>
              <p:cNvPr id="184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 y="880"/>
                <a:ext cx="2612" cy="27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52" name="AutoShape 5"/>
              <p:cNvSpPr>
                <a:spLocks noChangeArrowheads="1"/>
              </p:cNvSpPr>
              <p:nvPr/>
            </p:nvSpPr>
            <p:spPr bwMode="auto">
              <a:xfrm>
                <a:off x="431" y="767"/>
                <a:ext cx="2268" cy="454"/>
              </a:xfrm>
              <a:prstGeom prst="roundRect">
                <a:avLst>
                  <a:gd name="adj" fmla="val 218"/>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grpSp>
          <p:nvGrpSpPr>
            <p:cNvPr id="18439" name="Group 6"/>
            <p:cNvGrpSpPr>
              <a:grpSpLocks/>
            </p:cNvGrpSpPr>
            <p:nvPr/>
          </p:nvGrpSpPr>
          <p:grpSpPr bwMode="auto">
            <a:xfrm>
              <a:off x="113" y="2721"/>
              <a:ext cx="648" cy="525"/>
              <a:chOff x="113" y="2721"/>
              <a:chExt cx="648" cy="525"/>
            </a:xfrm>
          </p:grpSpPr>
          <p:sp>
            <p:nvSpPr>
              <p:cNvPr id="18449" name="Text Box 7"/>
              <p:cNvSpPr txBox="1">
                <a:spLocks noChangeArrowheads="1"/>
              </p:cNvSpPr>
              <p:nvPr/>
            </p:nvSpPr>
            <p:spPr bwMode="auto">
              <a:xfrm>
                <a:off x="113" y="3061"/>
                <a:ext cx="649"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Bandpass</a:t>
                </a:r>
              </a:p>
            </p:txBody>
          </p:sp>
          <p:sp>
            <p:nvSpPr>
              <p:cNvPr id="18450" name="Line 8"/>
              <p:cNvSpPr>
                <a:spLocks noChangeShapeType="1"/>
              </p:cNvSpPr>
              <p:nvPr/>
            </p:nvSpPr>
            <p:spPr bwMode="auto">
              <a:xfrm flipV="1">
                <a:off x="544" y="2720"/>
                <a:ext cx="1" cy="34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8440" name="Group 9"/>
            <p:cNvGrpSpPr>
              <a:grpSpLocks/>
            </p:cNvGrpSpPr>
            <p:nvPr/>
          </p:nvGrpSpPr>
          <p:grpSpPr bwMode="auto">
            <a:xfrm>
              <a:off x="658" y="2948"/>
              <a:ext cx="679" cy="880"/>
              <a:chOff x="658" y="2948"/>
              <a:chExt cx="679" cy="880"/>
            </a:xfrm>
          </p:grpSpPr>
          <p:sp>
            <p:nvSpPr>
              <p:cNvPr id="18447" name="Text Box 10"/>
              <p:cNvSpPr txBox="1">
                <a:spLocks noChangeArrowheads="1"/>
              </p:cNvSpPr>
              <p:nvPr/>
            </p:nvSpPr>
            <p:spPr bwMode="auto">
              <a:xfrm>
                <a:off x="658" y="3515"/>
                <a:ext cx="633" cy="314"/>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VCN</a:t>
                </a:r>
              </a:p>
              <a:p>
                <a:pPr eaLnBrk="1">
                  <a:lnSpc>
                    <a:spcPct val="93000"/>
                  </a:lnSpc>
                  <a:buClr>
                    <a:srgbClr val="000000"/>
                  </a:buClr>
                  <a:buSzPct val="45000"/>
                  <a:buFont typeface="Wingdings" pitchFamily="2" charset="2"/>
                  <a:buNone/>
                </a:pPr>
                <a:r>
                  <a:rPr lang="en-GB" altLang="en-US" sz="1300" b="1">
                    <a:solidFill>
                      <a:srgbClr val="000000"/>
                    </a:solidFill>
                  </a:rPr>
                  <a:t>Oscillator</a:t>
                </a:r>
              </a:p>
            </p:txBody>
          </p:sp>
          <p:sp>
            <p:nvSpPr>
              <p:cNvPr id="18448" name="Line 11"/>
              <p:cNvSpPr>
                <a:spLocks noChangeShapeType="1"/>
              </p:cNvSpPr>
              <p:nvPr/>
            </p:nvSpPr>
            <p:spPr bwMode="auto">
              <a:xfrm flipV="1">
                <a:off x="1089" y="2947"/>
                <a:ext cx="249" cy="56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8441" name="Group 12"/>
            <p:cNvGrpSpPr>
              <a:grpSpLocks/>
            </p:cNvGrpSpPr>
            <p:nvPr/>
          </p:nvGrpSpPr>
          <p:grpSpPr bwMode="auto">
            <a:xfrm>
              <a:off x="1701" y="907"/>
              <a:ext cx="637" cy="679"/>
              <a:chOff x="1701" y="907"/>
              <a:chExt cx="637" cy="679"/>
            </a:xfrm>
          </p:grpSpPr>
          <p:sp>
            <p:nvSpPr>
              <p:cNvPr id="18445" name="Text Box 13"/>
              <p:cNvSpPr txBox="1">
                <a:spLocks noChangeArrowheads="1"/>
              </p:cNvSpPr>
              <p:nvPr/>
            </p:nvSpPr>
            <p:spPr bwMode="auto">
              <a:xfrm>
                <a:off x="1701" y="907"/>
                <a:ext cx="638" cy="314"/>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DCN</a:t>
                </a:r>
              </a:p>
              <a:p>
                <a:pPr eaLnBrk="1">
                  <a:lnSpc>
                    <a:spcPct val="93000"/>
                  </a:lnSpc>
                  <a:buClr>
                    <a:srgbClr val="000000"/>
                  </a:buClr>
                  <a:buSzPct val="45000"/>
                  <a:buFont typeface="Wingdings" pitchFamily="2" charset="2"/>
                  <a:buNone/>
                </a:pPr>
                <a:r>
                  <a:rPr lang="en-GB" altLang="en-US" sz="1300" b="1">
                    <a:solidFill>
                      <a:srgbClr val="000000"/>
                    </a:solidFill>
                  </a:rPr>
                  <a:t>Integrator</a:t>
                </a:r>
              </a:p>
            </p:txBody>
          </p:sp>
          <p:sp>
            <p:nvSpPr>
              <p:cNvPr id="18446" name="Line 14"/>
              <p:cNvSpPr>
                <a:spLocks noChangeShapeType="1"/>
              </p:cNvSpPr>
              <p:nvPr/>
            </p:nvSpPr>
            <p:spPr bwMode="auto">
              <a:xfrm>
                <a:off x="1928" y="1247"/>
                <a:ext cx="113" cy="3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8442" name="Group 15"/>
            <p:cNvGrpSpPr>
              <a:grpSpLocks/>
            </p:cNvGrpSpPr>
            <p:nvPr/>
          </p:nvGrpSpPr>
          <p:grpSpPr bwMode="auto">
            <a:xfrm>
              <a:off x="794" y="1157"/>
              <a:ext cx="906" cy="657"/>
              <a:chOff x="794" y="1157"/>
              <a:chExt cx="906" cy="657"/>
            </a:xfrm>
          </p:grpSpPr>
          <p:sp>
            <p:nvSpPr>
              <p:cNvPr id="18443" name="Text Box 16"/>
              <p:cNvSpPr txBox="1">
                <a:spLocks noChangeArrowheads="1"/>
              </p:cNvSpPr>
              <p:nvPr/>
            </p:nvSpPr>
            <p:spPr bwMode="auto">
              <a:xfrm>
                <a:off x="794" y="1157"/>
                <a:ext cx="564"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Rectifier</a:t>
                </a:r>
              </a:p>
            </p:txBody>
          </p:sp>
          <p:sp>
            <p:nvSpPr>
              <p:cNvPr id="18444" name="Line 17"/>
              <p:cNvSpPr>
                <a:spLocks noChangeShapeType="1"/>
              </p:cNvSpPr>
              <p:nvPr/>
            </p:nvSpPr>
            <p:spPr bwMode="auto">
              <a:xfrm>
                <a:off x="1247" y="1361"/>
                <a:ext cx="454" cy="45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pic>
        <p:nvPicPr>
          <p:cNvPr id="18435"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0975" y="815975"/>
            <a:ext cx="2449513" cy="2090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Text Box 19"/>
          <p:cNvSpPr txBox="1">
            <a:spLocks noChangeArrowheads="1"/>
          </p:cNvSpPr>
          <p:nvPr/>
        </p:nvSpPr>
        <p:spPr bwMode="auto">
          <a:xfrm>
            <a:off x="458788" y="327025"/>
            <a:ext cx="835818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Spacial representation of timbre and pitch</a:t>
            </a:r>
          </a:p>
        </p:txBody>
      </p:sp>
      <p:sp>
        <p:nvSpPr>
          <p:cNvPr id="18437" name="Text Box 20"/>
          <p:cNvSpPr txBox="1">
            <a:spLocks noChangeArrowheads="1"/>
          </p:cNvSpPr>
          <p:nvPr/>
        </p:nvSpPr>
        <p:spPr bwMode="auto">
          <a:xfrm>
            <a:off x="4083050" y="3101975"/>
            <a:ext cx="5060950" cy="359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a:solidFill>
                  <a:srgbClr val="000099"/>
                </a:solidFill>
              </a:rPr>
              <a:t> Cochlear acts like a filter bank with parallel   channels (blue). Hair cells rectify the signal.</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Dorsal chochlear nucleus (green, DCN) transfers periodic signals with different delays.</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Ventral chochlear nucleus (green, VCN) transfers periodic signals without delays.</a:t>
            </a:r>
          </a:p>
        </p:txBody>
      </p:sp>
    </p:spTree>
    <p:extLst>
      <p:ext uri="{BB962C8B-B14F-4D97-AF65-F5344CB8AC3E}">
        <p14:creationId xmlns:p14="http://schemas.microsoft.com/office/powerpoint/2010/main" val="13319636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p:cNvGrpSpPr>
            <a:grpSpLocks/>
          </p:cNvGrpSpPr>
          <p:nvPr/>
        </p:nvGrpSpPr>
        <p:grpSpPr bwMode="auto">
          <a:xfrm>
            <a:off x="163513" y="1104900"/>
            <a:ext cx="4052887" cy="5224463"/>
            <a:chOff x="113" y="767"/>
            <a:chExt cx="2815" cy="3628"/>
          </a:xfrm>
        </p:grpSpPr>
        <p:grpSp>
          <p:nvGrpSpPr>
            <p:cNvPr id="19462" name="Group 3"/>
            <p:cNvGrpSpPr>
              <a:grpSpLocks/>
            </p:cNvGrpSpPr>
            <p:nvPr/>
          </p:nvGrpSpPr>
          <p:grpSpPr bwMode="auto">
            <a:xfrm>
              <a:off x="317" y="767"/>
              <a:ext cx="2611" cy="2861"/>
              <a:chOff x="317" y="767"/>
              <a:chExt cx="2611" cy="2861"/>
            </a:xfrm>
          </p:grpSpPr>
          <p:pic>
            <p:nvPicPr>
              <p:cNvPr id="194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 y="880"/>
                <a:ext cx="2612" cy="27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79" name="AutoShape 5"/>
              <p:cNvSpPr>
                <a:spLocks noChangeArrowheads="1"/>
              </p:cNvSpPr>
              <p:nvPr/>
            </p:nvSpPr>
            <p:spPr bwMode="auto">
              <a:xfrm>
                <a:off x="431" y="767"/>
                <a:ext cx="2268" cy="454"/>
              </a:xfrm>
              <a:prstGeom prst="roundRect">
                <a:avLst>
                  <a:gd name="adj" fmla="val 218"/>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grpSp>
          <p:nvGrpSpPr>
            <p:cNvPr id="19463" name="Group 6"/>
            <p:cNvGrpSpPr>
              <a:grpSpLocks/>
            </p:cNvGrpSpPr>
            <p:nvPr/>
          </p:nvGrpSpPr>
          <p:grpSpPr bwMode="auto">
            <a:xfrm>
              <a:off x="113" y="2721"/>
              <a:ext cx="648" cy="525"/>
              <a:chOff x="113" y="2721"/>
              <a:chExt cx="648" cy="525"/>
            </a:xfrm>
          </p:grpSpPr>
          <p:sp>
            <p:nvSpPr>
              <p:cNvPr id="19476" name="Text Box 7"/>
              <p:cNvSpPr txBox="1">
                <a:spLocks noChangeArrowheads="1"/>
              </p:cNvSpPr>
              <p:nvPr/>
            </p:nvSpPr>
            <p:spPr bwMode="auto">
              <a:xfrm>
                <a:off x="113" y="3061"/>
                <a:ext cx="649"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Bandpass</a:t>
                </a:r>
              </a:p>
            </p:txBody>
          </p:sp>
          <p:sp>
            <p:nvSpPr>
              <p:cNvPr id="19477" name="Line 8"/>
              <p:cNvSpPr>
                <a:spLocks noChangeShapeType="1"/>
              </p:cNvSpPr>
              <p:nvPr/>
            </p:nvSpPr>
            <p:spPr bwMode="auto">
              <a:xfrm flipV="1">
                <a:off x="544" y="2720"/>
                <a:ext cx="1" cy="34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9464" name="Group 9"/>
            <p:cNvGrpSpPr>
              <a:grpSpLocks/>
            </p:cNvGrpSpPr>
            <p:nvPr/>
          </p:nvGrpSpPr>
          <p:grpSpPr bwMode="auto">
            <a:xfrm>
              <a:off x="658" y="2948"/>
              <a:ext cx="679" cy="880"/>
              <a:chOff x="658" y="2948"/>
              <a:chExt cx="679" cy="880"/>
            </a:xfrm>
          </p:grpSpPr>
          <p:sp>
            <p:nvSpPr>
              <p:cNvPr id="19474" name="Text Box 10"/>
              <p:cNvSpPr txBox="1">
                <a:spLocks noChangeArrowheads="1"/>
              </p:cNvSpPr>
              <p:nvPr/>
            </p:nvSpPr>
            <p:spPr bwMode="auto">
              <a:xfrm>
                <a:off x="658" y="3515"/>
                <a:ext cx="633" cy="314"/>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VCN</a:t>
                </a:r>
              </a:p>
              <a:p>
                <a:pPr eaLnBrk="1">
                  <a:lnSpc>
                    <a:spcPct val="93000"/>
                  </a:lnSpc>
                  <a:buClr>
                    <a:srgbClr val="000000"/>
                  </a:buClr>
                  <a:buSzPct val="45000"/>
                  <a:buFont typeface="Wingdings" pitchFamily="2" charset="2"/>
                  <a:buNone/>
                </a:pPr>
                <a:r>
                  <a:rPr lang="en-GB" altLang="en-US" sz="1300" b="1">
                    <a:solidFill>
                      <a:srgbClr val="000000"/>
                    </a:solidFill>
                  </a:rPr>
                  <a:t>Oscillator</a:t>
                </a:r>
              </a:p>
            </p:txBody>
          </p:sp>
          <p:sp>
            <p:nvSpPr>
              <p:cNvPr id="19475" name="Line 11"/>
              <p:cNvSpPr>
                <a:spLocks noChangeShapeType="1"/>
              </p:cNvSpPr>
              <p:nvPr/>
            </p:nvSpPr>
            <p:spPr bwMode="auto">
              <a:xfrm flipV="1">
                <a:off x="1089" y="2947"/>
                <a:ext cx="249" cy="56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9465" name="Group 12"/>
            <p:cNvGrpSpPr>
              <a:grpSpLocks/>
            </p:cNvGrpSpPr>
            <p:nvPr/>
          </p:nvGrpSpPr>
          <p:grpSpPr bwMode="auto">
            <a:xfrm>
              <a:off x="1701" y="907"/>
              <a:ext cx="637" cy="679"/>
              <a:chOff x="1701" y="907"/>
              <a:chExt cx="637" cy="679"/>
            </a:xfrm>
          </p:grpSpPr>
          <p:sp>
            <p:nvSpPr>
              <p:cNvPr id="19472" name="Text Box 13"/>
              <p:cNvSpPr txBox="1">
                <a:spLocks noChangeArrowheads="1"/>
              </p:cNvSpPr>
              <p:nvPr/>
            </p:nvSpPr>
            <p:spPr bwMode="auto">
              <a:xfrm>
                <a:off x="1701" y="907"/>
                <a:ext cx="638" cy="314"/>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DCN</a:t>
                </a:r>
              </a:p>
              <a:p>
                <a:pPr eaLnBrk="1">
                  <a:lnSpc>
                    <a:spcPct val="93000"/>
                  </a:lnSpc>
                  <a:buClr>
                    <a:srgbClr val="000000"/>
                  </a:buClr>
                  <a:buSzPct val="45000"/>
                  <a:buFont typeface="Wingdings" pitchFamily="2" charset="2"/>
                  <a:buNone/>
                </a:pPr>
                <a:r>
                  <a:rPr lang="en-GB" altLang="en-US" sz="1300" b="1">
                    <a:solidFill>
                      <a:srgbClr val="000000"/>
                    </a:solidFill>
                  </a:rPr>
                  <a:t>Integrator</a:t>
                </a:r>
              </a:p>
            </p:txBody>
          </p:sp>
          <p:sp>
            <p:nvSpPr>
              <p:cNvPr id="19473" name="Line 14"/>
              <p:cNvSpPr>
                <a:spLocks noChangeShapeType="1"/>
              </p:cNvSpPr>
              <p:nvPr/>
            </p:nvSpPr>
            <p:spPr bwMode="auto">
              <a:xfrm>
                <a:off x="1928" y="1247"/>
                <a:ext cx="113" cy="3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9466" name="Group 15"/>
            <p:cNvGrpSpPr>
              <a:grpSpLocks/>
            </p:cNvGrpSpPr>
            <p:nvPr/>
          </p:nvGrpSpPr>
          <p:grpSpPr bwMode="auto">
            <a:xfrm>
              <a:off x="930" y="3402"/>
              <a:ext cx="1322" cy="994"/>
              <a:chOff x="930" y="3402"/>
              <a:chExt cx="1322" cy="994"/>
            </a:xfrm>
          </p:grpSpPr>
          <p:sp>
            <p:nvSpPr>
              <p:cNvPr id="19470" name="Text Box 16"/>
              <p:cNvSpPr txBox="1">
                <a:spLocks noChangeArrowheads="1"/>
              </p:cNvSpPr>
              <p:nvPr/>
            </p:nvSpPr>
            <p:spPr bwMode="auto">
              <a:xfrm>
                <a:off x="930" y="4082"/>
                <a:ext cx="1323" cy="314"/>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Lst>
                  <a:defRPr>
                    <a:solidFill>
                      <a:schemeClr val="tx1"/>
                    </a:solidFill>
                    <a:latin typeface="Arial" pitchFamily="34" charset="0"/>
                  </a:defRPr>
                </a:lvl1pPr>
                <a:lvl2pPr marL="742950" indent="-285750" defTabSz="407988" eaLnBrk="0" hangingPunct="0">
                  <a:tabLst>
                    <a:tab pos="657225" algn="l"/>
                    <a:tab pos="1312863" algn="l"/>
                  </a:tabLst>
                  <a:defRPr>
                    <a:solidFill>
                      <a:schemeClr val="tx1"/>
                    </a:solidFill>
                    <a:latin typeface="Arial" pitchFamily="34" charset="0"/>
                  </a:defRPr>
                </a:lvl2pPr>
                <a:lvl3pPr marL="1143000" indent="-228600" defTabSz="407988" eaLnBrk="0" hangingPunct="0">
                  <a:tabLst>
                    <a:tab pos="657225" algn="l"/>
                    <a:tab pos="1312863" algn="l"/>
                  </a:tabLst>
                  <a:defRPr>
                    <a:solidFill>
                      <a:schemeClr val="tx1"/>
                    </a:solidFill>
                    <a:latin typeface="Arial" pitchFamily="34" charset="0"/>
                  </a:defRPr>
                </a:lvl3pPr>
                <a:lvl4pPr marL="1600200" indent="-228600" defTabSz="407988" eaLnBrk="0" hangingPunct="0">
                  <a:tabLst>
                    <a:tab pos="657225" algn="l"/>
                    <a:tab pos="1312863" algn="l"/>
                  </a:tabLst>
                  <a:defRPr>
                    <a:solidFill>
                      <a:schemeClr val="tx1"/>
                    </a:solidFill>
                    <a:latin typeface="Arial" pitchFamily="34" charset="0"/>
                  </a:defRPr>
                </a:lvl4pPr>
                <a:lvl5pPr marL="2057400" indent="-228600" defTabSz="407988" eaLnBrk="0" hangingPunct="0">
                  <a:tabLst>
                    <a:tab pos="657225" algn="l"/>
                    <a:tab pos="131286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IC</a:t>
                </a:r>
              </a:p>
              <a:p>
                <a:pPr eaLnBrk="1">
                  <a:lnSpc>
                    <a:spcPct val="93000"/>
                  </a:lnSpc>
                  <a:buClr>
                    <a:srgbClr val="000000"/>
                  </a:buClr>
                  <a:buSzPct val="45000"/>
                  <a:buFont typeface="Wingdings" pitchFamily="2" charset="2"/>
                  <a:buNone/>
                </a:pPr>
                <a:r>
                  <a:rPr lang="en-GB" altLang="en-US" sz="1300" b="1">
                    <a:solidFill>
                      <a:srgbClr val="000000"/>
                    </a:solidFill>
                  </a:rPr>
                  <a:t>Coincidence Detection</a:t>
                </a:r>
              </a:p>
            </p:txBody>
          </p:sp>
          <p:sp>
            <p:nvSpPr>
              <p:cNvPr id="19471" name="Line 17"/>
              <p:cNvSpPr>
                <a:spLocks noChangeShapeType="1"/>
              </p:cNvSpPr>
              <p:nvPr/>
            </p:nvSpPr>
            <p:spPr bwMode="auto">
              <a:xfrm flipV="1">
                <a:off x="1361" y="3400"/>
                <a:ext cx="658" cy="68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9467" name="Group 18"/>
            <p:cNvGrpSpPr>
              <a:grpSpLocks/>
            </p:cNvGrpSpPr>
            <p:nvPr/>
          </p:nvGrpSpPr>
          <p:grpSpPr bwMode="auto">
            <a:xfrm>
              <a:off x="794" y="1157"/>
              <a:ext cx="906" cy="657"/>
              <a:chOff x="794" y="1157"/>
              <a:chExt cx="906" cy="657"/>
            </a:xfrm>
          </p:grpSpPr>
          <p:sp>
            <p:nvSpPr>
              <p:cNvPr id="19468" name="Text Box 19"/>
              <p:cNvSpPr txBox="1">
                <a:spLocks noChangeArrowheads="1"/>
              </p:cNvSpPr>
              <p:nvPr/>
            </p:nvSpPr>
            <p:spPr bwMode="auto">
              <a:xfrm>
                <a:off x="794" y="1157"/>
                <a:ext cx="564" cy="185"/>
              </a:xfrm>
              <a:prstGeom prst="rect">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b="1">
                    <a:solidFill>
                      <a:srgbClr val="000000"/>
                    </a:solidFill>
                  </a:rPr>
                  <a:t>Rectifier</a:t>
                </a:r>
              </a:p>
            </p:txBody>
          </p:sp>
          <p:sp>
            <p:nvSpPr>
              <p:cNvPr id="19469" name="Line 20"/>
              <p:cNvSpPr>
                <a:spLocks noChangeShapeType="1"/>
              </p:cNvSpPr>
              <p:nvPr/>
            </p:nvSpPr>
            <p:spPr bwMode="auto">
              <a:xfrm>
                <a:off x="1247" y="1361"/>
                <a:ext cx="454" cy="45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pic>
        <p:nvPicPr>
          <p:cNvPr id="19459"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0975" y="815975"/>
            <a:ext cx="2449513" cy="2090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0" name="Text Box 22"/>
          <p:cNvSpPr txBox="1">
            <a:spLocks noChangeArrowheads="1"/>
          </p:cNvSpPr>
          <p:nvPr/>
        </p:nvSpPr>
        <p:spPr bwMode="auto">
          <a:xfrm>
            <a:off x="458788" y="327025"/>
            <a:ext cx="835818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Spacial representation of timbre and pitch</a:t>
            </a:r>
          </a:p>
        </p:txBody>
      </p:sp>
      <p:sp>
        <p:nvSpPr>
          <p:cNvPr id="19461" name="Text Box 23"/>
          <p:cNvSpPr txBox="1">
            <a:spLocks noChangeArrowheads="1"/>
          </p:cNvSpPr>
          <p:nvPr/>
        </p:nvSpPr>
        <p:spPr bwMode="auto">
          <a:xfrm>
            <a:off x="4083050" y="3101975"/>
            <a:ext cx="5060950" cy="359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dirty="0">
                <a:solidFill>
                  <a:srgbClr val="000099"/>
                </a:solidFill>
              </a:rPr>
              <a:t> Cochlear acts like a filter bank with parallel   channels (blue). Hair cells rectify the signal.</a:t>
            </a:r>
          </a:p>
          <a:p>
            <a:pPr eaLnBrk="1">
              <a:lnSpc>
                <a:spcPct val="93000"/>
              </a:lnSpc>
              <a:buClr>
                <a:srgbClr val="000000"/>
              </a:buClr>
              <a:buSzPct val="45000"/>
              <a:buFont typeface="Wingdings" pitchFamily="2" charset="2"/>
              <a:buNone/>
            </a:pPr>
            <a:endParaRPr lang="en-GB" altLang="en-US" i="1" dirty="0">
              <a:solidFill>
                <a:srgbClr val="000099"/>
              </a:solidFill>
            </a:endParaRPr>
          </a:p>
          <a:p>
            <a:pPr eaLnBrk="1">
              <a:lnSpc>
                <a:spcPct val="93000"/>
              </a:lnSpc>
              <a:buClr>
                <a:srgbClr val="000000"/>
              </a:buClr>
              <a:buSzPct val="45000"/>
              <a:buFont typeface="Wingdings" pitchFamily="2" charset="2"/>
              <a:buChar char=""/>
            </a:pPr>
            <a:r>
              <a:rPr lang="en-GB" altLang="en-US" i="1" dirty="0">
                <a:solidFill>
                  <a:srgbClr val="000099"/>
                </a:solidFill>
              </a:rPr>
              <a:t> Dorsal </a:t>
            </a:r>
            <a:r>
              <a:rPr lang="en-GB" altLang="en-US" i="1" dirty="0" err="1">
                <a:solidFill>
                  <a:srgbClr val="000099"/>
                </a:solidFill>
              </a:rPr>
              <a:t>chochlear</a:t>
            </a:r>
            <a:r>
              <a:rPr lang="en-GB" altLang="en-US" i="1" dirty="0">
                <a:solidFill>
                  <a:srgbClr val="000099"/>
                </a:solidFill>
              </a:rPr>
              <a:t> nucleus (green, DCN) transfers periodic signals with different delays.</a:t>
            </a:r>
          </a:p>
          <a:p>
            <a:pPr eaLnBrk="1">
              <a:lnSpc>
                <a:spcPct val="93000"/>
              </a:lnSpc>
              <a:buClr>
                <a:srgbClr val="000000"/>
              </a:buClr>
              <a:buSzPct val="45000"/>
              <a:buFont typeface="Wingdings" pitchFamily="2" charset="2"/>
              <a:buNone/>
            </a:pPr>
            <a:endParaRPr lang="en-GB" altLang="en-US" i="1" dirty="0">
              <a:solidFill>
                <a:srgbClr val="000099"/>
              </a:solidFill>
            </a:endParaRPr>
          </a:p>
          <a:p>
            <a:pPr eaLnBrk="1">
              <a:lnSpc>
                <a:spcPct val="93000"/>
              </a:lnSpc>
              <a:buClr>
                <a:srgbClr val="000000"/>
              </a:buClr>
              <a:buSzPct val="45000"/>
              <a:buFont typeface="Wingdings" pitchFamily="2" charset="2"/>
              <a:buChar char=""/>
            </a:pPr>
            <a:r>
              <a:rPr lang="en-GB" altLang="en-US" i="1" dirty="0">
                <a:solidFill>
                  <a:srgbClr val="000099"/>
                </a:solidFill>
              </a:rPr>
              <a:t> Ventral </a:t>
            </a:r>
            <a:r>
              <a:rPr lang="en-GB" altLang="en-US" i="1" dirty="0" err="1">
                <a:solidFill>
                  <a:srgbClr val="000099"/>
                </a:solidFill>
              </a:rPr>
              <a:t>chochlear</a:t>
            </a:r>
            <a:r>
              <a:rPr lang="en-GB" altLang="en-US" i="1" dirty="0">
                <a:solidFill>
                  <a:srgbClr val="000099"/>
                </a:solidFill>
              </a:rPr>
              <a:t> nucleus (green, VCN) transfers periodic signals without delays.</a:t>
            </a:r>
          </a:p>
          <a:p>
            <a:pPr eaLnBrk="1">
              <a:lnSpc>
                <a:spcPct val="93000"/>
              </a:lnSpc>
              <a:buClr>
                <a:srgbClr val="000000"/>
              </a:buClr>
              <a:buSzPct val="45000"/>
              <a:buFont typeface="Wingdings" pitchFamily="2" charset="2"/>
              <a:buNone/>
            </a:pPr>
            <a:endParaRPr lang="en-GB" altLang="en-US" i="1" dirty="0">
              <a:solidFill>
                <a:srgbClr val="000099"/>
              </a:solidFill>
            </a:endParaRPr>
          </a:p>
          <a:p>
            <a:pPr eaLnBrk="1">
              <a:lnSpc>
                <a:spcPct val="93000"/>
              </a:lnSpc>
              <a:buClr>
                <a:srgbClr val="000000"/>
              </a:buClr>
              <a:buSzPct val="45000"/>
              <a:buFont typeface="Wingdings" pitchFamily="2" charset="2"/>
              <a:buChar char=""/>
            </a:pPr>
            <a:r>
              <a:rPr lang="en-GB" altLang="en-US" i="1" dirty="0">
                <a:solidFill>
                  <a:srgbClr val="000099"/>
                </a:solidFill>
              </a:rPr>
              <a:t> Coincidence neurons in the inferior colliculus (yellow, IC) respond best whenever the delay in their DCN input is compensated by the signal </a:t>
            </a:r>
            <a:r>
              <a:rPr lang="en-GB" altLang="en-US" i="1">
                <a:solidFill>
                  <a:srgbClr val="000099"/>
                </a:solidFill>
              </a:rPr>
              <a:t>period</a:t>
            </a:r>
            <a:r>
              <a:rPr lang="en-GB" altLang="en-US" i="1" smtClean="0">
                <a:solidFill>
                  <a:srgbClr val="000099"/>
                </a:solidFill>
              </a:rPr>
              <a:t>.</a:t>
            </a:r>
            <a:endParaRPr lang="en-GB" altLang="en-US" i="1">
              <a:solidFill>
                <a:srgbClr val="FF0000"/>
              </a:solidFill>
            </a:endParaRPr>
          </a:p>
        </p:txBody>
      </p:sp>
    </p:spTree>
    <p:extLst>
      <p:ext uri="{BB962C8B-B14F-4D97-AF65-F5344CB8AC3E}">
        <p14:creationId xmlns:p14="http://schemas.microsoft.com/office/powerpoint/2010/main" val="6431539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223838" y="163513"/>
            <a:ext cx="3595687" cy="4243387"/>
            <a:chOff x="155" y="113"/>
            <a:chExt cx="2497" cy="2947"/>
          </a:xfrm>
        </p:grpSpPr>
        <p:grpSp>
          <p:nvGrpSpPr>
            <p:cNvPr id="20485" name="Group 3"/>
            <p:cNvGrpSpPr>
              <a:grpSpLocks/>
            </p:cNvGrpSpPr>
            <p:nvPr/>
          </p:nvGrpSpPr>
          <p:grpSpPr bwMode="auto">
            <a:xfrm>
              <a:off x="155" y="113"/>
              <a:ext cx="2497" cy="2947"/>
              <a:chOff x="155" y="113"/>
              <a:chExt cx="2497" cy="2947"/>
            </a:xfrm>
          </p:grpSpPr>
          <p:pic>
            <p:nvPicPr>
              <p:cNvPr id="204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227"/>
                <a:ext cx="2385" cy="28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8" name="AutoShape 5"/>
              <p:cNvSpPr>
                <a:spLocks noChangeArrowheads="1"/>
              </p:cNvSpPr>
              <p:nvPr/>
            </p:nvSpPr>
            <p:spPr bwMode="auto">
              <a:xfrm>
                <a:off x="272" y="113"/>
                <a:ext cx="2381" cy="680"/>
              </a:xfrm>
              <a:prstGeom prst="roundRect">
                <a:avLst>
                  <a:gd name="adj" fmla="val 144"/>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20486" name="Text Box 6"/>
            <p:cNvSpPr txBox="1">
              <a:spLocks noChangeArrowheads="1"/>
            </p:cNvSpPr>
            <p:nvPr/>
          </p:nvSpPr>
          <p:spPr bwMode="auto">
            <a:xfrm>
              <a:off x="408" y="815"/>
              <a:ext cx="1045"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Lst>
                <a:defRPr>
                  <a:solidFill>
                    <a:schemeClr val="tx1"/>
                  </a:solidFill>
                  <a:latin typeface="Arial" pitchFamily="34" charset="0"/>
                </a:defRPr>
              </a:lvl1pPr>
              <a:lvl2pPr marL="742950" indent="-285750" defTabSz="407988" eaLnBrk="0" hangingPunct="0">
                <a:tabLst>
                  <a:tab pos="657225" algn="l"/>
                  <a:tab pos="1312863" algn="l"/>
                </a:tabLst>
                <a:defRPr>
                  <a:solidFill>
                    <a:schemeClr val="tx1"/>
                  </a:solidFill>
                  <a:latin typeface="Arial" pitchFamily="34" charset="0"/>
                </a:defRPr>
              </a:lvl2pPr>
              <a:lvl3pPr marL="1143000" indent="-228600" defTabSz="407988" eaLnBrk="0" hangingPunct="0">
                <a:tabLst>
                  <a:tab pos="657225" algn="l"/>
                  <a:tab pos="1312863" algn="l"/>
                </a:tabLst>
                <a:defRPr>
                  <a:solidFill>
                    <a:schemeClr val="tx1"/>
                  </a:solidFill>
                  <a:latin typeface="Arial" pitchFamily="34" charset="0"/>
                </a:defRPr>
              </a:lvl3pPr>
              <a:lvl4pPr marL="1600200" indent="-228600" defTabSz="407988" eaLnBrk="0" hangingPunct="0">
                <a:tabLst>
                  <a:tab pos="657225" algn="l"/>
                  <a:tab pos="1312863" algn="l"/>
                </a:tabLst>
                <a:defRPr>
                  <a:solidFill>
                    <a:schemeClr val="tx1"/>
                  </a:solidFill>
                  <a:latin typeface="Arial" pitchFamily="34" charset="0"/>
                </a:defRPr>
              </a:lvl4pPr>
              <a:lvl5pPr marL="2057400" indent="-228600" defTabSz="407988" eaLnBrk="0" hangingPunct="0">
                <a:tabLst>
                  <a:tab pos="657225" algn="l"/>
                  <a:tab pos="131286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Integration Neuron</a:t>
              </a:r>
            </a:p>
          </p:txBody>
        </p:sp>
      </p:grpSp>
      <p:sp>
        <p:nvSpPr>
          <p:cNvPr id="20483" name="Text Box 7"/>
          <p:cNvSpPr txBox="1">
            <a:spLocks noChangeArrowheads="1"/>
          </p:cNvSpPr>
          <p:nvPr/>
        </p:nvSpPr>
        <p:spPr bwMode="auto">
          <a:xfrm>
            <a:off x="458788" y="163513"/>
            <a:ext cx="8358187"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Layer model of orthogonal representation of pitch</a:t>
            </a:r>
          </a:p>
          <a:p>
            <a:pPr eaLnBrk="1">
              <a:lnSpc>
                <a:spcPct val="93000"/>
              </a:lnSpc>
              <a:buClr>
                <a:srgbClr val="000000"/>
              </a:buClr>
              <a:buSzPct val="45000"/>
              <a:buFont typeface="Wingdings" pitchFamily="2" charset="2"/>
              <a:buNone/>
            </a:pPr>
            <a:r>
              <a:rPr lang="en-GB" altLang="en-US" sz="2900" i="1">
                <a:solidFill>
                  <a:srgbClr val="000099"/>
                </a:solidFill>
              </a:rPr>
              <a:t>and frequency in the IC</a:t>
            </a:r>
          </a:p>
        </p:txBody>
      </p:sp>
      <p:sp>
        <p:nvSpPr>
          <p:cNvPr id="20484" name="Text Box 8"/>
          <p:cNvSpPr txBox="1">
            <a:spLocks noChangeArrowheads="1"/>
          </p:cNvSpPr>
          <p:nvPr/>
        </p:nvSpPr>
        <p:spPr bwMode="auto">
          <a:xfrm>
            <a:off x="4083050" y="1436688"/>
            <a:ext cx="5060950" cy="326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a:solidFill>
                  <a:srgbClr val="000099"/>
                </a:solidFill>
              </a:rPr>
              <a:t> Each of the 5 depicted layers (total ~30) is tuned to a narrow frequency band and a large periodicity range (values on the left obtained from cats)</a:t>
            </a:r>
            <a:r>
              <a:rPr lang="ar-SA" altLang="en-US" i="1">
                <a:solidFill>
                  <a:srgbClr val="000099"/>
                </a:solidFill>
                <a:cs typeface="Arial" pitchFamily="34" charset="0"/>
              </a:rPr>
              <a:t>‏</a:t>
            </a: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Each lamina has a frequency gradient for tonotopic fine structure orthogonal to pitch</a:t>
            </a:r>
          </a:p>
          <a:p>
            <a:pPr eaLnBrk="1">
              <a:lnSpc>
                <a:spcPct val="93000"/>
              </a:lnSpc>
              <a:buClr>
                <a:srgbClr val="000000"/>
              </a:buClr>
              <a:buSzPct val="45000"/>
              <a:buFont typeface="Wingdings" pitchFamily="2" charset="2"/>
              <a:buChar char=""/>
            </a:pPr>
            <a:r>
              <a:rPr lang="en-GB" altLang="en-US" i="1">
                <a:solidFill>
                  <a:srgbClr val="000099"/>
                </a:solidFill>
              </a:rPr>
              <a:t> Response to a signal with three formants (three different frequency components)</a:t>
            </a:r>
            <a:r>
              <a:rPr lang="ar-SA" altLang="en-US" i="1">
                <a:solidFill>
                  <a:srgbClr val="000099"/>
                </a:solidFill>
                <a:cs typeface="Arial" pitchFamily="34" charset="0"/>
              </a:rPr>
              <a:t>‏</a:t>
            </a: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Orthogonal connections between layers are assumed to integrate pitch information (red arrow).</a:t>
            </a:r>
          </a:p>
        </p:txBody>
      </p:sp>
    </p:spTree>
    <p:extLst>
      <p:ext uri="{BB962C8B-B14F-4D97-AF65-F5344CB8AC3E}">
        <p14:creationId xmlns:p14="http://schemas.microsoft.com/office/powerpoint/2010/main" val="29897575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93675" y="327025"/>
            <a:ext cx="5030788"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Visual Cortex</a:t>
            </a:r>
          </a:p>
        </p:txBody>
      </p:sp>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06513"/>
            <a:ext cx="4244975" cy="5387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6" name="Text Box 4"/>
          <p:cNvSpPr txBox="1">
            <a:spLocks noChangeArrowheads="1"/>
          </p:cNvSpPr>
          <p:nvPr/>
        </p:nvSpPr>
        <p:spPr bwMode="auto">
          <a:xfrm>
            <a:off x="195263" y="1436688"/>
            <a:ext cx="3722687"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i="1">
                <a:solidFill>
                  <a:srgbClr val="000099"/>
                </a:solidFill>
              </a:rPr>
              <a:t>Primary visual cortex or striate cortex or V1. Well defined spacial representation of retina (retinotopy).</a:t>
            </a:r>
          </a:p>
          <a:p>
            <a:pPr eaLnBrk="1">
              <a:lnSpc>
                <a:spcPct val="93000"/>
              </a:lnSpc>
              <a:buClr>
                <a:srgbClr val="000000"/>
              </a:buClr>
              <a:buSzPct val="45000"/>
              <a:buFont typeface="Wingdings" pitchFamily="2" charset="2"/>
              <a:buNone/>
            </a:pPr>
            <a:endParaRPr lang="en-GB" altLang="en-US" sz="2000" i="1">
              <a:solidFill>
                <a:srgbClr val="000099"/>
              </a:solidFill>
            </a:endParaRPr>
          </a:p>
          <a:p>
            <a:pPr eaLnBrk="1">
              <a:lnSpc>
                <a:spcPct val="93000"/>
              </a:lnSpc>
              <a:buClr>
                <a:srgbClr val="000000"/>
              </a:buClr>
              <a:buSzPct val="45000"/>
              <a:buFont typeface="Wingdings" pitchFamily="2" charset="2"/>
              <a:buNone/>
            </a:pPr>
            <a:r>
              <a:rPr lang="en-GB" altLang="en-US" sz="2000" i="1">
                <a:solidFill>
                  <a:srgbClr val="000099"/>
                </a:solidFill>
              </a:rPr>
              <a:t>Prestriate visual cortical area or V2 gets strong feedforward connection from V1, but also strongly projects back to V1 (feedback)</a:t>
            </a:r>
            <a:r>
              <a:rPr lang="ar-SA" altLang="en-US" sz="2000" i="1">
                <a:solidFill>
                  <a:srgbClr val="000099"/>
                </a:solidFill>
                <a:cs typeface="Arial" pitchFamily="34" charset="0"/>
              </a:rPr>
              <a:t>‏</a:t>
            </a:r>
            <a:endParaRPr lang="en-GB" altLang="en-US" sz="2000" i="1">
              <a:solidFill>
                <a:srgbClr val="000099"/>
              </a:solidFill>
            </a:endParaRPr>
          </a:p>
          <a:p>
            <a:pPr eaLnBrk="1">
              <a:lnSpc>
                <a:spcPct val="93000"/>
              </a:lnSpc>
              <a:buClr>
                <a:srgbClr val="000000"/>
              </a:buClr>
              <a:buSzPct val="45000"/>
              <a:buFont typeface="Wingdings" pitchFamily="2" charset="2"/>
              <a:buNone/>
            </a:pPr>
            <a:endParaRPr lang="en-GB" altLang="en-US" sz="2000" i="1">
              <a:solidFill>
                <a:srgbClr val="000099"/>
              </a:solidFill>
            </a:endParaRPr>
          </a:p>
          <a:p>
            <a:pPr eaLnBrk="1">
              <a:lnSpc>
                <a:spcPct val="93000"/>
              </a:lnSpc>
              <a:buClr>
                <a:srgbClr val="000000"/>
              </a:buClr>
              <a:buSzPct val="45000"/>
              <a:buFont typeface="Wingdings" pitchFamily="2" charset="2"/>
              <a:buNone/>
            </a:pPr>
            <a:r>
              <a:rPr lang="en-GB" altLang="en-US" sz="2000" i="1">
                <a:solidFill>
                  <a:srgbClr val="000099"/>
                </a:solidFill>
              </a:rPr>
              <a:t>Extrastriate visual cortical areas V3 – V5. More complex representation of visual stimulus with feedback from other cortical areas (eg. attention).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p:cNvGrpSpPr>
            <a:grpSpLocks/>
          </p:cNvGrpSpPr>
          <p:nvPr/>
        </p:nvGrpSpPr>
        <p:grpSpPr bwMode="auto">
          <a:xfrm>
            <a:off x="223838" y="163513"/>
            <a:ext cx="3595687" cy="4243387"/>
            <a:chOff x="155" y="113"/>
            <a:chExt cx="2497" cy="2947"/>
          </a:xfrm>
        </p:grpSpPr>
        <p:grpSp>
          <p:nvGrpSpPr>
            <p:cNvPr id="21511" name="Group 3"/>
            <p:cNvGrpSpPr>
              <a:grpSpLocks/>
            </p:cNvGrpSpPr>
            <p:nvPr/>
          </p:nvGrpSpPr>
          <p:grpSpPr bwMode="auto">
            <a:xfrm>
              <a:off x="155" y="113"/>
              <a:ext cx="2497" cy="2947"/>
              <a:chOff x="155" y="113"/>
              <a:chExt cx="2497" cy="2947"/>
            </a:xfrm>
          </p:grpSpPr>
          <p:pic>
            <p:nvPicPr>
              <p:cNvPr id="215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227"/>
                <a:ext cx="2385" cy="28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4" name="AutoShape 5"/>
              <p:cNvSpPr>
                <a:spLocks noChangeArrowheads="1"/>
              </p:cNvSpPr>
              <p:nvPr/>
            </p:nvSpPr>
            <p:spPr bwMode="auto">
              <a:xfrm>
                <a:off x="272" y="113"/>
                <a:ext cx="2381" cy="680"/>
              </a:xfrm>
              <a:prstGeom prst="roundRect">
                <a:avLst>
                  <a:gd name="adj" fmla="val 144"/>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21512" name="Text Box 6"/>
            <p:cNvSpPr txBox="1">
              <a:spLocks noChangeArrowheads="1"/>
            </p:cNvSpPr>
            <p:nvPr/>
          </p:nvSpPr>
          <p:spPr bwMode="auto">
            <a:xfrm>
              <a:off x="408" y="815"/>
              <a:ext cx="1045"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Lst>
                <a:defRPr>
                  <a:solidFill>
                    <a:schemeClr val="tx1"/>
                  </a:solidFill>
                  <a:latin typeface="Arial" pitchFamily="34" charset="0"/>
                </a:defRPr>
              </a:lvl1pPr>
              <a:lvl2pPr marL="742950" indent="-285750" defTabSz="407988" eaLnBrk="0" hangingPunct="0">
                <a:tabLst>
                  <a:tab pos="657225" algn="l"/>
                  <a:tab pos="1312863" algn="l"/>
                </a:tabLst>
                <a:defRPr>
                  <a:solidFill>
                    <a:schemeClr val="tx1"/>
                  </a:solidFill>
                  <a:latin typeface="Arial" pitchFamily="34" charset="0"/>
                </a:defRPr>
              </a:lvl2pPr>
              <a:lvl3pPr marL="1143000" indent="-228600" defTabSz="407988" eaLnBrk="0" hangingPunct="0">
                <a:tabLst>
                  <a:tab pos="657225" algn="l"/>
                  <a:tab pos="1312863" algn="l"/>
                </a:tabLst>
                <a:defRPr>
                  <a:solidFill>
                    <a:schemeClr val="tx1"/>
                  </a:solidFill>
                  <a:latin typeface="Arial" pitchFamily="34" charset="0"/>
                </a:defRPr>
              </a:lvl3pPr>
              <a:lvl4pPr marL="1600200" indent="-228600" defTabSz="407988" eaLnBrk="0" hangingPunct="0">
                <a:tabLst>
                  <a:tab pos="657225" algn="l"/>
                  <a:tab pos="1312863" algn="l"/>
                </a:tabLst>
                <a:defRPr>
                  <a:solidFill>
                    <a:schemeClr val="tx1"/>
                  </a:solidFill>
                  <a:latin typeface="Arial" pitchFamily="34" charset="0"/>
                </a:defRPr>
              </a:lvl4pPr>
              <a:lvl5pPr marL="2057400" indent="-228600" defTabSz="407988" eaLnBrk="0" hangingPunct="0">
                <a:tabLst>
                  <a:tab pos="657225" algn="l"/>
                  <a:tab pos="131286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Integration Neuron</a:t>
              </a:r>
            </a:p>
          </p:txBody>
        </p:sp>
      </p:grpSp>
      <p:sp>
        <p:nvSpPr>
          <p:cNvPr id="21507" name="Text Box 7"/>
          <p:cNvSpPr txBox="1">
            <a:spLocks noChangeArrowheads="1"/>
          </p:cNvSpPr>
          <p:nvPr/>
        </p:nvSpPr>
        <p:spPr bwMode="auto">
          <a:xfrm>
            <a:off x="458788" y="163513"/>
            <a:ext cx="8358187"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Layer model of orthogonal representation of pitch</a:t>
            </a:r>
          </a:p>
          <a:p>
            <a:pPr eaLnBrk="1">
              <a:lnSpc>
                <a:spcPct val="93000"/>
              </a:lnSpc>
              <a:buClr>
                <a:srgbClr val="000000"/>
              </a:buClr>
              <a:buSzPct val="45000"/>
              <a:buFont typeface="Wingdings" pitchFamily="2" charset="2"/>
              <a:buNone/>
            </a:pPr>
            <a:r>
              <a:rPr lang="en-GB" altLang="en-US" sz="2900" i="1">
                <a:solidFill>
                  <a:srgbClr val="000099"/>
                </a:solidFill>
              </a:rPr>
              <a:t>and frequency in the IC</a:t>
            </a:r>
          </a:p>
        </p:txBody>
      </p:sp>
      <p:pic>
        <p:nvPicPr>
          <p:cNvPr id="2150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38" y="4506913"/>
            <a:ext cx="2728912" cy="1993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9" name="Text Box 9"/>
          <p:cNvSpPr txBox="1">
            <a:spLocks noChangeArrowheads="1"/>
          </p:cNvSpPr>
          <p:nvPr/>
        </p:nvSpPr>
        <p:spPr bwMode="auto">
          <a:xfrm>
            <a:off x="33338" y="4833938"/>
            <a:ext cx="1208087"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i="1">
                <a:solidFill>
                  <a:srgbClr val="000099"/>
                </a:solidFill>
              </a:rPr>
              <a:t>Response of brain slice to pure tones with 1 kHz and 8 kHz</a:t>
            </a:r>
          </a:p>
        </p:txBody>
      </p:sp>
      <p:sp>
        <p:nvSpPr>
          <p:cNvPr id="21510" name="Text Box 10"/>
          <p:cNvSpPr txBox="1">
            <a:spLocks noChangeArrowheads="1"/>
          </p:cNvSpPr>
          <p:nvPr/>
        </p:nvSpPr>
        <p:spPr bwMode="auto">
          <a:xfrm>
            <a:off x="4083050" y="1436688"/>
            <a:ext cx="5060950" cy="326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dirty="0">
                <a:solidFill>
                  <a:srgbClr val="000099"/>
                </a:solidFill>
              </a:rPr>
              <a:t> Each of the 5 depicted layers (total ~30) is tuned to a narrow frequency band and a large periodicity range (values on the left obtained from cats)</a:t>
            </a:r>
            <a:r>
              <a:rPr lang="ar-SA" altLang="en-US" i="1" dirty="0">
                <a:solidFill>
                  <a:srgbClr val="000099"/>
                </a:solidFill>
                <a:cs typeface="Arial" pitchFamily="34" charset="0"/>
              </a:rPr>
              <a:t>‏</a:t>
            </a:r>
            <a:endParaRPr lang="en-GB" altLang="en-US" i="1" dirty="0">
              <a:solidFill>
                <a:srgbClr val="000099"/>
              </a:solidFill>
            </a:endParaRPr>
          </a:p>
          <a:p>
            <a:pPr eaLnBrk="1">
              <a:lnSpc>
                <a:spcPct val="93000"/>
              </a:lnSpc>
              <a:buClr>
                <a:srgbClr val="000000"/>
              </a:buClr>
              <a:buSzPct val="45000"/>
              <a:buFont typeface="Wingdings" pitchFamily="2" charset="2"/>
              <a:buChar char=""/>
            </a:pPr>
            <a:r>
              <a:rPr lang="en-GB" altLang="en-US" i="1" dirty="0">
                <a:solidFill>
                  <a:srgbClr val="000099"/>
                </a:solidFill>
              </a:rPr>
              <a:t> Each lamina has a frequency gradient for </a:t>
            </a:r>
            <a:r>
              <a:rPr lang="en-GB" altLang="en-US" i="1" dirty="0" err="1">
                <a:solidFill>
                  <a:srgbClr val="000099"/>
                </a:solidFill>
              </a:rPr>
              <a:t>tonotopic</a:t>
            </a:r>
            <a:r>
              <a:rPr lang="en-GB" altLang="en-US" i="1" dirty="0">
                <a:solidFill>
                  <a:srgbClr val="000099"/>
                </a:solidFill>
              </a:rPr>
              <a:t> fine structure orthogonal to pitch</a:t>
            </a:r>
          </a:p>
          <a:p>
            <a:pPr eaLnBrk="1">
              <a:lnSpc>
                <a:spcPct val="93000"/>
              </a:lnSpc>
              <a:buClr>
                <a:srgbClr val="000000"/>
              </a:buClr>
              <a:buSzPct val="45000"/>
              <a:buFont typeface="Wingdings" pitchFamily="2" charset="2"/>
              <a:buChar char=""/>
            </a:pPr>
            <a:r>
              <a:rPr lang="en-GB" altLang="en-US" i="1" dirty="0">
                <a:solidFill>
                  <a:srgbClr val="000099"/>
                </a:solidFill>
              </a:rPr>
              <a:t> Response to a signal with three formants (three different frequency components)</a:t>
            </a:r>
            <a:r>
              <a:rPr lang="ar-SA" altLang="en-US" i="1" dirty="0">
                <a:solidFill>
                  <a:srgbClr val="000099"/>
                </a:solidFill>
                <a:cs typeface="Arial" pitchFamily="34" charset="0"/>
              </a:rPr>
              <a:t>‏</a:t>
            </a:r>
            <a:endParaRPr lang="en-GB" altLang="en-US" i="1" dirty="0">
              <a:solidFill>
                <a:srgbClr val="000099"/>
              </a:solidFill>
            </a:endParaRPr>
          </a:p>
          <a:p>
            <a:pPr eaLnBrk="1">
              <a:lnSpc>
                <a:spcPct val="93000"/>
              </a:lnSpc>
              <a:buClr>
                <a:srgbClr val="000000"/>
              </a:buClr>
              <a:buSzPct val="45000"/>
              <a:buFont typeface="Wingdings" pitchFamily="2" charset="2"/>
              <a:buChar char=""/>
            </a:pPr>
            <a:r>
              <a:rPr lang="en-GB" altLang="en-US" i="1" dirty="0">
                <a:solidFill>
                  <a:srgbClr val="000099"/>
                </a:solidFill>
              </a:rPr>
              <a:t> Orthogonal connections between layers are assumed to integrate pitch information (red arrow).</a:t>
            </a:r>
          </a:p>
        </p:txBody>
      </p:sp>
      <p:sp>
        <p:nvSpPr>
          <p:cNvPr id="11" name="Line 10"/>
          <p:cNvSpPr>
            <a:spLocks noChangeShapeType="1"/>
          </p:cNvSpPr>
          <p:nvPr/>
        </p:nvSpPr>
        <p:spPr bwMode="auto">
          <a:xfrm>
            <a:off x="1524000" y="1295400"/>
            <a:ext cx="2057400" cy="32766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11"/>
          <p:cNvSpPr txBox="1">
            <a:spLocks noChangeArrowheads="1"/>
          </p:cNvSpPr>
          <p:nvPr/>
        </p:nvSpPr>
        <p:spPr bwMode="auto">
          <a:xfrm>
            <a:off x="3505200" y="4191000"/>
            <a:ext cx="156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a:t>ventro-medial</a:t>
            </a:r>
          </a:p>
        </p:txBody>
      </p:sp>
      <p:sp>
        <p:nvSpPr>
          <p:cNvPr id="13" name="Text Box 12"/>
          <p:cNvSpPr txBox="1">
            <a:spLocks noChangeArrowheads="1"/>
          </p:cNvSpPr>
          <p:nvPr/>
        </p:nvSpPr>
        <p:spPr bwMode="auto">
          <a:xfrm>
            <a:off x="69850" y="1081088"/>
            <a:ext cx="20231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dirty="0"/>
              <a:t>dorso-lateral</a:t>
            </a:r>
          </a:p>
        </p:txBody>
      </p:sp>
    </p:spTree>
    <p:extLst>
      <p:ext uri="{BB962C8B-B14F-4D97-AF65-F5344CB8AC3E}">
        <p14:creationId xmlns:p14="http://schemas.microsoft.com/office/powerpoint/2010/main" val="3481004559"/>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4605338"/>
            <a:ext cx="5270500" cy="1993900"/>
          </a:xfrm>
          <a:prstGeom prst="rect">
            <a:avLst/>
          </a:prstGeom>
          <a:noFill/>
          <a:ln>
            <a:noFill/>
          </a:ln>
          <a:effectLst/>
          <a:scene3d>
            <a:camera prst="orthographicFront">
              <a:rot lat="600000" lon="4200000" rev="0"/>
            </a:camera>
            <a:lightRig rig="threePt" dir="t"/>
          </a:scene3d>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2530" name="Group 2"/>
          <p:cNvGrpSpPr>
            <a:grpSpLocks/>
          </p:cNvGrpSpPr>
          <p:nvPr/>
        </p:nvGrpSpPr>
        <p:grpSpPr bwMode="auto">
          <a:xfrm>
            <a:off x="223838" y="163513"/>
            <a:ext cx="3595687" cy="4243387"/>
            <a:chOff x="155" y="113"/>
            <a:chExt cx="2497" cy="2947"/>
          </a:xfrm>
        </p:grpSpPr>
        <p:grpSp>
          <p:nvGrpSpPr>
            <p:cNvPr id="22537" name="Group 3"/>
            <p:cNvGrpSpPr>
              <a:grpSpLocks/>
            </p:cNvGrpSpPr>
            <p:nvPr/>
          </p:nvGrpSpPr>
          <p:grpSpPr bwMode="auto">
            <a:xfrm>
              <a:off x="155" y="113"/>
              <a:ext cx="2497" cy="2947"/>
              <a:chOff x="155" y="113"/>
              <a:chExt cx="2497" cy="2947"/>
            </a:xfrm>
          </p:grpSpPr>
          <p:pic>
            <p:nvPicPr>
              <p:cNvPr id="2253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 y="227"/>
                <a:ext cx="2385" cy="28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40" name="AutoShape 5"/>
              <p:cNvSpPr>
                <a:spLocks noChangeArrowheads="1"/>
              </p:cNvSpPr>
              <p:nvPr/>
            </p:nvSpPr>
            <p:spPr bwMode="auto">
              <a:xfrm>
                <a:off x="272" y="113"/>
                <a:ext cx="2381" cy="680"/>
              </a:xfrm>
              <a:prstGeom prst="roundRect">
                <a:avLst>
                  <a:gd name="adj" fmla="val 144"/>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22538" name="Text Box 6"/>
            <p:cNvSpPr txBox="1">
              <a:spLocks noChangeArrowheads="1"/>
            </p:cNvSpPr>
            <p:nvPr/>
          </p:nvSpPr>
          <p:spPr bwMode="auto">
            <a:xfrm>
              <a:off x="408" y="815"/>
              <a:ext cx="1045"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Lst>
                <a:defRPr>
                  <a:solidFill>
                    <a:schemeClr val="tx1"/>
                  </a:solidFill>
                  <a:latin typeface="Arial" pitchFamily="34" charset="0"/>
                </a:defRPr>
              </a:lvl1pPr>
              <a:lvl2pPr marL="742950" indent="-285750" defTabSz="407988" eaLnBrk="0" hangingPunct="0">
                <a:tabLst>
                  <a:tab pos="657225" algn="l"/>
                  <a:tab pos="1312863" algn="l"/>
                </a:tabLst>
                <a:defRPr>
                  <a:solidFill>
                    <a:schemeClr val="tx1"/>
                  </a:solidFill>
                  <a:latin typeface="Arial" pitchFamily="34" charset="0"/>
                </a:defRPr>
              </a:lvl2pPr>
              <a:lvl3pPr marL="1143000" indent="-228600" defTabSz="407988" eaLnBrk="0" hangingPunct="0">
                <a:tabLst>
                  <a:tab pos="657225" algn="l"/>
                  <a:tab pos="1312863" algn="l"/>
                </a:tabLst>
                <a:defRPr>
                  <a:solidFill>
                    <a:schemeClr val="tx1"/>
                  </a:solidFill>
                  <a:latin typeface="Arial" pitchFamily="34" charset="0"/>
                </a:defRPr>
              </a:lvl3pPr>
              <a:lvl4pPr marL="1600200" indent="-228600" defTabSz="407988" eaLnBrk="0" hangingPunct="0">
                <a:tabLst>
                  <a:tab pos="657225" algn="l"/>
                  <a:tab pos="1312863" algn="l"/>
                </a:tabLst>
                <a:defRPr>
                  <a:solidFill>
                    <a:schemeClr val="tx1"/>
                  </a:solidFill>
                  <a:latin typeface="Arial" pitchFamily="34" charset="0"/>
                </a:defRPr>
              </a:lvl4pPr>
              <a:lvl5pPr marL="2057400" indent="-228600" defTabSz="407988" eaLnBrk="0" hangingPunct="0">
                <a:tabLst>
                  <a:tab pos="657225" algn="l"/>
                  <a:tab pos="131286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Integration Neuron</a:t>
              </a:r>
            </a:p>
          </p:txBody>
        </p:sp>
      </p:grpSp>
      <p:sp>
        <p:nvSpPr>
          <p:cNvPr id="22531" name="Text Box 7"/>
          <p:cNvSpPr txBox="1">
            <a:spLocks noChangeArrowheads="1"/>
          </p:cNvSpPr>
          <p:nvPr/>
        </p:nvSpPr>
        <p:spPr bwMode="auto">
          <a:xfrm>
            <a:off x="458788" y="163513"/>
            <a:ext cx="8358187"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Layer model of orthogonal representation of pitch</a:t>
            </a:r>
          </a:p>
          <a:p>
            <a:pPr eaLnBrk="1">
              <a:lnSpc>
                <a:spcPct val="93000"/>
              </a:lnSpc>
              <a:buClr>
                <a:srgbClr val="000000"/>
              </a:buClr>
              <a:buSzPct val="45000"/>
              <a:buFont typeface="Wingdings" pitchFamily="2" charset="2"/>
              <a:buNone/>
            </a:pPr>
            <a:r>
              <a:rPr lang="en-GB" altLang="en-US" sz="2900" i="1">
                <a:solidFill>
                  <a:srgbClr val="000099"/>
                </a:solidFill>
              </a:rPr>
              <a:t>and frequency in the IC</a:t>
            </a:r>
          </a:p>
        </p:txBody>
      </p:sp>
      <p:sp>
        <p:nvSpPr>
          <p:cNvPr id="22533" name="Text Box 9"/>
          <p:cNvSpPr txBox="1">
            <a:spLocks noChangeArrowheads="1"/>
          </p:cNvSpPr>
          <p:nvPr/>
        </p:nvSpPr>
        <p:spPr bwMode="auto">
          <a:xfrm>
            <a:off x="33338" y="4833938"/>
            <a:ext cx="1208087"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i="1">
                <a:solidFill>
                  <a:srgbClr val="000099"/>
                </a:solidFill>
              </a:rPr>
              <a:t>Response of brain slice to pure tones with 1 kHz and 8 kHz</a:t>
            </a:r>
          </a:p>
        </p:txBody>
      </p:sp>
      <p:sp>
        <p:nvSpPr>
          <p:cNvPr id="22534" name="Line 10"/>
          <p:cNvSpPr>
            <a:spLocks noChangeShapeType="1"/>
          </p:cNvSpPr>
          <p:nvPr/>
        </p:nvSpPr>
        <p:spPr bwMode="auto">
          <a:xfrm>
            <a:off x="1524000" y="1295400"/>
            <a:ext cx="2057400" cy="32766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5" name="Text Box 11"/>
          <p:cNvSpPr txBox="1">
            <a:spLocks noChangeArrowheads="1"/>
          </p:cNvSpPr>
          <p:nvPr/>
        </p:nvSpPr>
        <p:spPr bwMode="auto">
          <a:xfrm>
            <a:off x="3505200" y="4191000"/>
            <a:ext cx="156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a:t>ventro-medial</a:t>
            </a:r>
          </a:p>
        </p:txBody>
      </p:sp>
      <p:sp>
        <p:nvSpPr>
          <p:cNvPr id="22536" name="Text Box 12"/>
          <p:cNvSpPr txBox="1">
            <a:spLocks noChangeArrowheads="1"/>
          </p:cNvSpPr>
          <p:nvPr/>
        </p:nvSpPr>
        <p:spPr bwMode="auto">
          <a:xfrm>
            <a:off x="69850" y="1081088"/>
            <a:ext cx="2023112"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dirty="0"/>
              <a:t>dorso-lateral</a:t>
            </a:r>
          </a:p>
        </p:txBody>
      </p:sp>
    </p:spTree>
    <p:extLst>
      <p:ext uri="{BB962C8B-B14F-4D97-AF65-F5344CB8AC3E}">
        <p14:creationId xmlns:p14="http://schemas.microsoft.com/office/powerpoint/2010/main" val="36225593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2"/>
          <p:cNvGrpSpPr>
            <a:grpSpLocks/>
          </p:cNvGrpSpPr>
          <p:nvPr/>
        </p:nvGrpSpPr>
        <p:grpSpPr bwMode="auto">
          <a:xfrm>
            <a:off x="223838" y="163513"/>
            <a:ext cx="3595687" cy="4243387"/>
            <a:chOff x="155" y="113"/>
            <a:chExt cx="2497" cy="2947"/>
          </a:xfrm>
        </p:grpSpPr>
        <p:grpSp>
          <p:nvGrpSpPr>
            <p:cNvPr id="23563" name="Group 3"/>
            <p:cNvGrpSpPr>
              <a:grpSpLocks/>
            </p:cNvGrpSpPr>
            <p:nvPr/>
          </p:nvGrpSpPr>
          <p:grpSpPr bwMode="auto">
            <a:xfrm>
              <a:off x="155" y="113"/>
              <a:ext cx="2497" cy="2947"/>
              <a:chOff x="155" y="113"/>
              <a:chExt cx="2497" cy="2947"/>
            </a:xfrm>
          </p:grpSpPr>
          <p:pic>
            <p:nvPicPr>
              <p:cNvPr id="235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227"/>
                <a:ext cx="2385" cy="28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66" name="AutoShape 5"/>
              <p:cNvSpPr>
                <a:spLocks noChangeArrowheads="1"/>
              </p:cNvSpPr>
              <p:nvPr/>
            </p:nvSpPr>
            <p:spPr bwMode="auto">
              <a:xfrm>
                <a:off x="272" y="113"/>
                <a:ext cx="2381" cy="680"/>
              </a:xfrm>
              <a:prstGeom prst="roundRect">
                <a:avLst>
                  <a:gd name="adj" fmla="val 144"/>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23564" name="Text Box 6"/>
            <p:cNvSpPr txBox="1">
              <a:spLocks noChangeArrowheads="1"/>
            </p:cNvSpPr>
            <p:nvPr/>
          </p:nvSpPr>
          <p:spPr bwMode="auto">
            <a:xfrm>
              <a:off x="408" y="815"/>
              <a:ext cx="1045"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0820" rIns="81639" bIns="40820"/>
            <a:lstStyle>
              <a:lvl1pPr defTabSz="407988" eaLnBrk="0" hangingPunct="0">
                <a:tabLst>
                  <a:tab pos="657225" algn="l"/>
                  <a:tab pos="1312863" algn="l"/>
                </a:tabLst>
                <a:defRPr>
                  <a:solidFill>
                    <a:schemeClr val="tx1"/>
                  </a:solidFill>
                  <a:latin typeface="Arial" pitchFamily="34" charset="0"/>
                </a:defRPr>
              </a:lvl1pPr>
              <a:lvl2pPr marL="742950" indent="-285750" defTabSz="407988" eaLnBrk="0" hangingPunct="0">
                <a:tabLst>
                  <a:tab pos="657225" algn="l"/>
                  <a:tab pos="1312863" algn="l"/>
                </a:tabLst>
                <a:defRPr>
                  <a:solidFill>
                    <a:schemeClr val="tx1"/>
                  </a:solidFill>
                  <a:latin typeface="Arial" pitchFamily="34" charset="0"/>
                </a:defRPr>
              </a:lvl2pPr>
              <a:lvl3pPr marL="1143000" indent="-228600" defTabSz="407988" eaLnBrk="0" hangingPunct="0">
                <a:tabLst>
                  <a:tab pos="657225" algn="l"/>
                  <a:tab pos="1312863" algn="l"/>
                </a:tabLst>
                <a:defRPr>
                  <a:solidFill>
                    <a:schemeClr val="tx1"/>
                  </a:solidFill>
                  <a:latin typeface="Arial" pitchFamily="34" charset="0"/>
                </a:defRPr>
              </a:lvl3pPr>
              <a:lvl4pPr marL="1600200" indent="-228600" defTabSz="407988" eaLnBrk="0" hangingPunct="0">
                <a:tabLst>
                  <a:tab pos="657225" algn="l"/>
                  <a:tab pos="1312863" algn="l"/>
                </a:tabLst>
                <a:defRPr>
                  <a:solidFill>
                    <a:schemeClr val="tx1"/>
                  </a:solidFill>
                  <a:latin typeface="Arial" pitchFamily="34" charset="0"/>
                </a:defRPr>
              </a:lvl4pPr>
              <a:lvl5pPr marL="2057400" indent="-228600" defTabSz="407988" eaLnBrk="0" hangingPunct="0">
                <a:tabLst>
                  <a:tab pos="657225" algn="l"/>
                  <a:tab pos="131286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300">
                  <a:solidFill>
                    <a:srgbClr val="000000"/>
                  </a:solidFill>
                </a:rPr>
                <a:t>Integration Neuron</a:t>
              </a:r>
            </a:p>
          </p:txBody>
        </p:sp>
      </p:grpSp>
      <p:sp>
        <p:nvSpPr>
          <p:cNvPr id="23555" name="Text Box 7"/>
          <p:cNvSpPr txBox="1">
            <a:spLocks noChangeArrowheads="1"/>
          </p:cNvSpPr>
          <p:nvPr/>
        </p:nvSpPr>
        <p:spPr bwMode="auto">
          <a:xfrm>
            <a:off x="458788" y="163513"/>
            <a:ext cx="8358187"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Layer model of orthogonal representation of pitch</a:t>
            </a:r>
          </a:p>
          <a:p>
            <a:pPr eaLnBrk="1">
              <a:lnSpc>
                <a:spcPct val="93000"/>
              </a:lnSpc>
              <a:buClr>
                <a:srgbClr val="000000"/>
              </a:buClr>
              <a:buSzPct val="45000"/>
              <a:buFont typeface="Wingdings" pitchFamily="2" charset="2"/>
              <a:buNone/>
            </a:pPr>
            <a:r>
              <a:rPr lang="en-GB" altLang="en-US" sz="2900" i="1">
                <a:solidFill>
                  <a:srgbClr val="000099"/>
                </a:solidFill>
              </a:rPr>
              <a:t>and frequency in the IC</a:t>
            </a:r>
          </a:p>
        </p:txBody>
      </p:sp>
      <p:pic>
        <p:nvPicPr>
          <p:cNvPr id="235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038" y="4506913"/>
            <a:ext cx="2728912" cy="1993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3557" name="Group 9"/>
          <p:cNvGrpSpPr>
            <a:grpSpLocks/>
          </p:cNvGrpSpPr>
          <p:nvPr/>
        </p:nvGrpSpPr>
        <p:grpSpPr bwMode="auto">
          <a:xfrm>
            <a:off x="6302375" y="4310063"/>
            <a:ext cx="2794000" cy="2479675"/>
            <a:chOff x="4377" y="2993"/>
            <a:chExt cx="1940" cy="1722"/>
          </a:xfrm>
        </p:grpSpPr>
        <p:pic>
          <p:nvPicPr>
            <p:cNvPr id="2356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2" y="2993"/>
              <a:ext cx="1896" cy="17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62" name="AutoShape 11"/>
            <p:cNvSpPr>
              <a:spLocks noChangeArrowheads="1"/>
            </p:cNvSpPr>
            <p:nvPr/>
          </p:nvSpPr>
          <p:spPr bwMode="auto">
            <a:xfrm>
              <a:off x="4377" y="4603"/>
              <a:ext cx="794" cy="113"/>
            </a:xfrm>
            <a:prstGeom prst="roundRect">
              <a:avLst>
                <a:gd name="adj" fmla="val 88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nchor="ctr" anchorCtr="1"/>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algn="ctr" eaLnBrk="1">
                <a:lnSpc>
                  <a:spcPct val="95000"/>
                </a:lnSpc>
                <a:buClr>
                  <a:srgbClr val="000000"/>
                </a:buClr>
                <a:buSzPct val="45000"/>
                <a:buFont typeface="Wingdings" pitchFamily="2" charset="2"/>
                <a:buNone/>
              </a:pPr>
              <a:r>
                <a:rPr lang="en-GB" altLang="en-US" sz="1300">
                  <a:solidFill>
                    <a:srgbClr val="000000"/>
                  </a:solidFill>
                  <a:latin typeface="Times New Roman" pitchFamily="18" charset="0"/>
                </a:rPr>
                <a:t>LOG(pitch)</a:t>
              </a:r>
              <a:r>
                <a:rPr lang="ar-SA" altLang="en-US" sz="1300">
                  <a:solidFill>
                    <a:srgbClr val="000000"/>
                  </a:solidFill>
                  <a:latin typeface="Times New Roman" pitchFamily="18" charset="0"/>
                  <a:cs typeface="Times New Roman" pitchFamily="18" charset="0"/>
                </a:rPr>
                <a:t>‏</a:t>
              </a:r>
              <a:endParaRPr lang="en-GB" altLang="en-US" sz="1300">
                <a:solidFill>
                  <a:srgbClr val="000000"/>
                </a:solidFill>
                <a:latin typeface="Times New Roman" pitchFamily="18" charset="0"/>
              </a:endParaRPr>
            </a:p>
          </p:txBody>
        </p:sp>
      </p:grpSp>
      <p:sp>
        <p:nvSpPr>
          <p:cNvPr id="23558" name="Text Box 12"/>
          <p:cNvSpPr txBox="1">
            <a:spLocks noChangeArrowheads="1"/>
          </p:cNvSpPr>
          <p:nvPr/>
        </p:nvSpPr>
        <p:spPr bwMode="auto">
          <a:xfrm>
            <a:off x="33338" y="4833938"/>
            <a:ext cx="1208087" cy="176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Lst>
              <a:defRPr>
                <a:solidFill>
                  <a:schemeClr val="tx1"/>
                </a:solidFill>
                <a:latin typeface="Arial" pitchFamily="34" charset="0"/>
              </a:defRPr>
            </a:lvl1pPr>
            <a:lvl2pPr marL="742950" indent="-285750" defTabSz="407988" eaLnBrk="0" hangingPunct="0">
              <a:tabLst>
                <a:tab pos="657225" algn="l"/>
              </a:tabLst>
              <a:defRPr>
                <a:solidFill>
                  <a:schemeClr val="tx1"/>
                </a:solidFill>
                <a:latin typeface="Arial" pitchFamily="34" charset="0"/>
              </a:defRPr>
            </a:lvl2pPr>
            <a:lvl3pPr marL="1143000" indent="-228600" defTabSz="407988" eaLnBrk="0" hangingPunct="0">
              <a:tabLst>
                <a:tab pos="657225" algn="l"/>
              </a:tabLst>
              <a:defRPr>
                <a:solidFill>
                  <a:schemeClr val="tx1"/>
                </a:solidFill>
                <a:latin typeface="Arial" pitchFamily="34" charset="0"/>
              </a:defRPr>
            </a:lvl3pPr>
            <a:lvl4pPr marL="1600200" indent="-228600" defTabSz="407988" eaLnBrk="0" hangingPunct="0">
              <a:tabLst>
                <a:tab pos="657225" algn="l"/>
              </a:tabLst>
              <a:defRPr>
                <a:solidFill>
                  <a:schemeClr val="tx1"/>
                </a:solidFill>
                <a:latin typeface="Arial" pitchFamily="34" charset="0"/>
              </a:defRPr>
            </a:lvl4pPr>
            <a:lvl5pPr marL="2057400" indent="-228600" defTabSz="407988" eaLnBrk="0" hangingPunct="0">
              <a:tabLst>
                <a:tab pos="657225"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i="1">
                <a:solidFill>
                  <a:srgbClr val="000099"/>
                </a:solidFill>
              </a:rPr>
              <a:t>Response of brain slice to pure tones with 1 kHz and 8 kHz</a:t>
            </a:r>
          </a:p>
        </p:txBody>
      </p:sp>
      <p:sp>
        <p:nvSpPr>
          <p:cNvPr id="23559" name="Text Box 13"/>
          <p:cNvSpPr txBox="1">
            <a:spLocks noChangeArrowheads="1"/>
          </p:cNvSpPr>
          <p:nvPr/>
        </p:nvSpPr>
        <p:spPr bwMode="auto">
          <a:xfrm>
            <a:off x="3917950" y="4408488"/>
            <a:ext cx="2613025" cy="2449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Lst>
              <a:defRPr>
                <a:solidFill>
                  <a:schemeClr val="tx1"/>
                </a:solidFill>
                <a:latin typeface="Arial" pitchFamily="34" charset="0"/>
              </a:defRPr>
            </a:lvl1pPr>
            <a:lvl2pPr marL="742950" indent="-285750" defTabSz="407988" eaLnBrk="0" hangingPunct="0">
              <a:tabLst>
                <a:tab pos="657225" algn="l"/>
                <a:tab pos="1312863" algn="l"/>
                <a:tab pos="1970088" algn="l"/>
              </a:tabLst>
              <a:defRPr>
                <a:solidFill>
                  <a:schemeClr val="tx1"/>
                </a:solidFill>
                <a:latin typeface="Arial" pitchFamily="34" charset="0"/>
              </a:defRPr>
            </a:lvl2pPr>
            <a:lvl3pPr marL="1143000" indent="-228600" defTabSz="407988" eaLnBrk="0" hangingPunct="0">
              <a:tabLst>
                <a:tab pos="657225" algn="l"/>
                <a:tab pos="1312863" algn="l"/>
                <a:tab pos="1970088" algn="l"/>
              </a:tabLst>
              <a:defRPr>
                <a:solidFill>
                  <a:schemeClr val="tx1"/>
                </a:solidFill>
                <a:latin typeface="Arial" pitchFamily="34" charset="0"/>
              </a:defRPr>
            </a:lvl3pPr>
            <a:lvl4pPr marL="1600200" indent="-228600" defTabSz="407988" eaLnBrk="0" hangingPunct="0">
              <a:tabLst>
                <a:tab pos="657225" algn="l"/>
                <a:tab pos="1312863" algn="l"/>
                <a:tab pos="1970088" algn="l"/>
              </a:tabLst>
              <a:defRPr>
                <a:solidFill>
                  <a:schemeClr val="tx1"/>
                </a:solidFill>
                <a:latin typeface="Arial" pitchFamily="34" charset="0"/>
              </a:defRPr>
            </a:lvl4pPr>
            <a:lvl5pPr marL="2057400" indent="-228600" defTabSz="407988" eaLnBrk="0" hangingPunct="0">
              <a:tabLst>
                <a:tab pos="657225" algn="l"/>
                <a:tab pos="1312863" algn="l"/>
                <a:tab pos="197008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1600" i="1" dirty="0">
                <a:solidFill>
                  <a:srgbClr val="000099"/>
                </a:solidFill>
              </a:rPr>
              <a:t>Response to 3 harmonic signals with pitches (50, 400, 800)Hz and frequency ranges of (0.4-5, 2-5, 3.2-8) kHz (white rectangles).</a:t>
            </a:r>
          </a:p>
          <a:p>
            <a:pPr eaLnBrk="1">
              <a:lnSpc>
                <a:spcPct val="93000"/>
              </a:lnSpc>
              <a:buClr>
                <a:srgbClr val="000000"/>
              </a:buClr>
              <a:buSzPct val="45000"/>
              <a:buFont typeface="Wingdings" pitchFamily="2" charset="2"/>
              <a:buNone/>
            </a:pPr>
            <a:endParaRPr lang="en-GB" altLang="en-US" sz="1600" i="1" dirty="0">
              <a:solidFill>
                <a:srgbClr val="000099"/>
              </a:solidFill>
            </a:endParaRPr>
          </a:p>
          <a:p>
            <a:pPr eaLnBrk="1">
              <a:lnSpc>
                <a:spcPct val="93000"/>
              </a:lnSpc>
              <a:buClr>
                <a:srgbClr val="000000"/>
              </a:buClr>
              <a:buSzPct val="45000"/>
              <a:buFont typeface="Wingdings" pitchFamily="2" charset="2"/>
              <a:buNone/>
            </a:pPr>
            <a:r>
              <a:rPr lang="en-GB" altLang="en-US" sz="1600" i="1" dirty="0">
                <a:solidFill>
                  <a:srgbClr val="000099"/>
                </a:solidFill>
              </a:rPr>
              <a:t>Vertical bands correspond to log arrangement of fundamental frequencies.</a:t>
            </a:r>
          </a:p>
        </p:txBody>
      </p:sp>
      <p:sp>
        <p:nvSpPr>
          <p:cNvPr id="23560" name="Text Box 14"/>
          <p:cNvSpPr txBox="1">
            <a:spLocks noChangeArrowheads="1"/>
          </p:cNvSpPr>
          <p:nvPr/>
        </p:nvSpPr>
        <p:spPr bwMode="auto">
          <a:xfrm>
            <a:off x="4083050" y="1436688"/>
            <a:ext cx="5060950" cy="326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dirty="0">
                <a:solidFill>
                  <a:srgbClr val="000099"/>
                </a:solidFill>
              </a:rPr>
              <a:t> Each of the 5 depicted layers (total ~30) is tuned to a narrow frequency band and a large periodicity range (values on the left obtained from </a:t>
            </a:r>
            <a:r>
              <a:rPr lang="en-GB" altLang="en-US" i="1" dirty="0" smtClean="0">
                <a:solidFill>
                  <a:srgbClr val="000099"/>
                </a:solidFill>
              </a:rPr>
              <a:t>cats, ~0.6 octaves/layer)</a:t>
            </a:r>
            <a:r>
              <a:rPr lang="ar-SA" altLang="en-US" i="1" dirty="0">
                <a:solidFill>
                  <a:srgbClr val="000099"/>
                </a:solidFill>
                <a:cs typeface="Arial" pitchFamily="34" charset="0"/>
              </a:rPr>
              <a:t>‏</a:t>
            </a:r>
            <a:endParaRPr lang="en-GB" altLang="en-US" i="1" dirty="0">
              <a:solidFill>
                <a:srgbClr val="000099"/>
              </a:solidFill>
            </a:endParaRPr>
          </a:p>
          <a:p>
            <a:pPr eaLnBrk="1">
              <a:lnSpc>
                <a:spcPct val="93000"/>
              </a:lnSpc>
              <a:buClr>
                <a:srgbClr val="000000"/>
              </a:buClr>
              <a:buSzPct val="45000"/>
              <a:buFont typeface="Wingdings" pitchFamily="2" charset="2"/>
              <a:buChar char=""/>
            </a:pPr>
            <a:r>
              <a:rPr lang="en-GB" altLang="en-US" i="1" dirty="0">
                <a:solidFill>
                  <a:srgbClr val="000099"/>
                </a:solidFill>
              </a:rPr>
              <a:t> Each lamina has a frequency gradient for </a:t>
            </a:r>
            <a:r>
              <a:rPr lang="en-GB" altLang="en-US" i="1" dirty="0" err="1">
                <a:solidFill>
                  <a:srgbClr val="000099"/>
                </a:solidFill>
              </a:rPr>
              <a:t>tonotopic</a:t>
            </a:r>
            <a:r>
              <a:rPr lang="en-GB" altLang="en-US" i="1" dirty="0">
                <a:solidFill>
                  <a:srgbClr val="000099"/>
                </a:solidFill>
              </a:rPr>
              <a:t> fine structure orthogonal to pitch</a:t>
            </a:r>
          </a:p>
          <a:p>
            <a:pPr eaLnBrk="1">
              <a:lnSpc>
                <a:spcPct val="93000"/>
              </a:lnSpc>
              <a:buClr>
                <a:srgbClr val="000000"/>
              </a:buClr>
              <a:buSzPct val="45000"/>
              <a:buFont typeface="Wingdings" pitchFamily="2" charset="2"/>
              <a:buChar char=""/>
            </a:pPr>
            <a:r>
              <a:rPr lang="en-GB" altLang="en-US" i="1" dirty="0">
                <a:solidFill>
                  <a:srgbClr val="000099"/>
                </a:solidFill>
              </a:rPr>
              <a:t> Response to a signal with three formants (three different frequency components)</a:t>
            </a:r>
            <a:r>
              <a:rPr lang="ar-SA" altLang="en-US" i="1" dirty="0">
                <a:solidFill>
                  <a:srgbClr val="000099"/>
                </a:solidFill>
                <a:cs typeface="Arial" pitchFamily="34" charset="0"/>
              </a:rPr>
              <a:t>‏</a:t>
            </a:r>
            <a:endParaRPr lang="en-GB" altLang="en-US" i="1" dirty="0">
              <a:solidFill>
                <a:srgbClr val="000099"/>
              </a:solidFill>
            </a:endParaRPr>
          </a:p>
          <a:p>
            <a:pPr eaLnBrk="1">
              <a:lnSpc>
                <a:spcPct val="93000"/>
              </a:lnSpc>
              <a:buClr>
                <a:srgbClr val="000000"/>
              </a:buClr>
              <a:buSzPct val="45000"/>
              <a:buFont typeface="Wingdings" pitchFamily="2" charset="2"/>
              <a:buChar char=""/>
            </a:pPr>
            <a:r>
              <a:rPr lang="en-GB" altLang="en-US" i="1" dirty="0">
                <a:solidFill>
                  <a:srgbClr val="000099"/>
                </a:solidFill>
              </a:rPr>
              <a:t> Orthogonal connections between layers are assumed to integrate pitch information (red arrow).</a:t>
            </a:r>
          </a:p>
        </p:txBody>
      </p:sp>
    </p:spTree>
    <p:extLst>
      <p:ext uri="{BB962C8B-B14F-4D97-AF65-F5344CB8AC3E}">
        <p14:creationId xmlns:p14="http://schemas.microsoft.com/office/powerpoint/2010/main" val="17207980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58788" y="358775"/>
            <a:ext cx="8358187"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Orthogonality of frequency and pitch in humans</a:t>
            </a:r>
          </a:p>
        </p:txBody>
      </p:sp>
      <p:sp>
        <p:nvSpPr>
          <p:cNvPr id="24579" name="Text Box 3"/>
          <p:cNvSpPr txBox="1">
            <a:spLocks noChangeArrowheads="1"/>
          </p:cNvSpPr>
          <p:nvPr/>
        </p:nvSpPr>
        <p:spPr bwMode="auto">
          <a:xfrm>
            <a:off x="4083050" y="1109663"/>
            <a:ext cx="5060950" cy="440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a:solidFill>
                  <a:srgbClr val="000099"/>
                </a:solidFill>
              </a:rPr>
              <a:t> MEG investigation in humans using stimuli with pitch ranging from 50 – 400 Hz (red and purple diamonds) and frequencies ranging from 200 – 1600 Hz (black points).</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Each point marks the position of maximum cortical activity in a 2ms window (5 points = 10ms), 100ms after the signal is switched on.</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Tonotopical and periodotopical axes can be defined which are orthogonal to each other.</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Position of the response along the tonotopic axis  corresponds to the lower cut-off frequency of the broadband harmonic sounds (red 400Hz, purple 800Hz).</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3690938" cy="4016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2341" name="Line 5"/>
          <p:cNvSpPr>
            <a:spLocks noChangeShapeType="1"/>
          </p:cNvSpPr>
          <p:nvPr/>
        </p:nvSpPr>
        <p:spPr bwMode="auto">
          <a:xfrm flipV="1">
            <a:off x="1676400" y="1905000"/>
            <a:ext cx="1371600" cy="2819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2" name="Text Box 6"/>
          <p:cNvSpPr txBox="1">
            <a:spLocks noChangeArrowheads="1"/>
          </p:cNvSpPr>
          <p:nvPr/>
        </p:nvSpPr>
        <p:spPr bwMode="auto">
          <a:xfrm>
            <a:off x="2895600" y="1676400"/>
            <a:ext cx="457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900"/>
              <a:t>down</a:t>
            </a:r>
          </a:p>
        </p:txBody>
      </p:sp>
      <p:sp>
        <p:nvSpPr>
          <p:cNvPr id="142343" name="Line 7"/>
          <p:cNvSpPr>
            <a:spLocks noChangeShapeType="1"/>
          </p:cNvSpPr>
          <p:nvPr/>
        </p:nvSpPr>
        <p:spPr bwMode="auto">
          <a:xfrm flipV="1">
            <a:off x="685800" y="2971800"/>
            <a:ext cx="2514600" cy="990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44" name="Line 8"/>
          <p:cNvSpPr>
            <a:spLocks noChangeShapeType="1"/>
          </p:cNvSpPr>
          <p:nvPr/>
        </p:nvSpPr>
        <p:spPr bwMode="auto">
          <a:xfrm flipV="1">
            <a:off x="1066800" y="2209800"/>
            <a:ext cx="2514600" cy="990600"/>
          </a:xfrm>
          <a:prstGeom prst="line">
            <a:avLst/>
          </a:prstGeom>
          <a:noFill/>
          <a:ln w="28575">
            <a:solidFill>
              <a:srgbClr val="99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5" name="Text Box 9"/>
          <p:cNvSpPr txBox="1">
            <a:spLocks noChangeArrowheads="1"/>
          </p:cNvSpPr>
          <p:nvPr/>
        </p:nvSpPr>
        <p:spPr bwMode="auto">
          <a:xfrm>
            <a:off x="3536950" y="2114550"/>
            <a:ext cx="6540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900"/>
              <a:t>sideways</a:t>
            </a:r>
          </a:p>
        </p:txBody>
      </p:sp>
      <p:sp>
        <p:nvSpPr>
          <p:cNvPr id="24586" name="Text Box 10"/>
          <p:cNvSpPr txBox="1">
            <a:spLocks noChangeArrowheads="1"/>
          </p:cNvSpPr>
          <p:nvPr/>
        </p:nvSpPr>
        <p:spPr bwMode="auto">
          <a:xfrm>
            <a:off x="3206750" y="2832100"/>
            <a:ext cx="6540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e-DE" altLang="en-US" sz="900"/>
              <a:t>sideways</a:t>
            </a:r>
          </a:p>
        </p:txBody>
      </p:sp>
    </p:spTree>
    <p:extLst>
      <p:ext uri="{BB962C8B-B14F-4D97-AF65-F5344CB8AC3E}">
        <p14:creationId xmlns:p14="http://schemas.microsoft.com/office/powerpoint/2010/main" val="4748946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2341"/>
                                        </p:tgtEl>
                                        <p:attrNameLst>
                                          <p:attrName>style.visibility</p:attrName>
                                        </p:attrNameLst>
                                      </p:cBhvr>
                                      <p:to>
                                        <p:strVal val="visible"/>
                                      </p:to>
                                    </p:set>
                                    <p:animEffect transition="in" filter="wipe(down)">
                                      <p:cBhvr>
                                        <p:cTn id="7" dur="500"/>
                                        <p:tgtEl>
                                          <p:spTgt spid="1423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2344"/>
                                        </p:tgtEl>
                                        <p:attrNameLst>
                                          <p:attrName>style.visibility</p:attrName>
                                        </p:attrNameLst>
                                      </p:cBhvr>
                                      <p:to>
                                        <p:strVal val="visible"/>
                                      </p:to>
                                    </p:set>
                                    <p:animEffect transition="in" filter="wipe(down)">
                                      <p:cBhvr>
                                        <p:cTn id="12" dur="500"/>
                                        <p:tgtEl>
                                          <p:spTgt spid="14234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2343"/>
                                        </p:tgtEl>
                                        <p:attrNameLst>
                                          <p:attrName>style.visibility</p:attrName>
                                        </p:attrNameLst>
                                      </p:cBhvr>
                                      <p:to>
                                        <p:strVal val="visible"/>
                                      </p:to>
                                    </p:set>
                                    <p:animEffect transition="in" filter="wipe(down)">
                                      <p:cBhvr>
                                        <p:cTn id="15" dur="500"/>
                                        <p:tgtEl>
                                          <p:spTgt spid="142343"/>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1423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1" grpId="0" animBg="1"/>
      <p:bldP spid="142341" grpId="1" animBg="1"/>
      <p:bldP spid="142343" grpId="0" animBg="1"/>
      <p:bldP spid="14234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458788" y="358775"/>
            <a:ext cx="8358187"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900" i="1">
                <a:solidFill>
                  <a:srgbClr val="000099"/>
                </a:solidFill>
              </a:rPr>
              <a:t>Orthogonality of frequency and pitch in humans</a:t>
            </a:r>
          </a:p>
        </p:txBody>
      </p:sp>
      <p:sp>
        <p:nvSpPr>
          <p:cNvPr id="25603" name="Text Box 3"/>
          <p:cNvSpPr txBox="1">
            <a:spLocks noChangeArrowheads="1"/>
          </p:cNvSpPr>
          <p:nvPr/>
        </p:nvSpPr>
        <p:spPr bwMode="auto">
          <a:xfrm>
            <a:off x="4081463" y="1109663"/>
            <a:ext cx="5060950" cy="440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Char char=""/>
            </a:pPr>
            <a:r>
              <a:rPr lang="en-GB" altLang="en-US" i="1">
                <a:solidFill>
                  <a:srgbClr val="000099"/>
                </a:solidFill>
              </a:rPr>
              <a:t> MEG investigation in humans using stimuli with pitch ranging from 50 – 400 Hz (red and purple diamonds) and frequencies ranging from 200 – 1600 Hz (black points).</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Each point marks the position of maximum cortical activity in a 2ms window (5 points = 10ms), 100ms after the signal is switched on.</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Tonotopical and periodotopical axes can be defined which are orthogonal to each other.</a:t>
            </a:r>
          </a:p>
          <a:p>
            <a:pPr eaLnBrk="1">
              <a:lnSpc>
                <a:spcPct val="93000"/>
              </a:lnSpc>
              <a:buClr>
                <a:srgbClr val="000000"/>
              </a:buClr>
              <a:buSzPct val="45000"/>
              <a:buFont typeface="Wingdings" pitchFamily="2" charset="2"/>
              <a:buNone/>
            </a:pPr>
            <a:endParaRPr lang="en-GB" altLang="en-US" i="1">
              <a:solidFill>
                <a:srgbClr val="000099"/>
              </a:solidFill>
            </a:endParaRPr>
          </a:p>
          <a:p>
            <a:pPr eaLnBrk="1">
              <a:lnSpc>
                <a:spcPct val="93000"/>
              </a:lnSpc>
              <a:buClr>
                <a:srgbClr val="000000"/>
              </a:buClr>
              <a:buSzPct val="45000"/>
              <a:buFont typeface="Wingdings" pitchFamily="2" charset="2"/>
              <a:buChar char=""/>
            </a:pPr>
            <a:r>
              <a:rPr lang="en-GB" altLang="en-US" i="1">
                <a:solidFill>
                  <a:srgbClr val="000099"/>
                </a:solidFill>
              </a:rPr>
              <a:t> Position of the response along the tonotopic axis  corresponds to the lower cut-off frequency of the broadband harmonic sounds (red 400Hz, purple 800Hz).</a:t>
            </a:r>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08088"/>
            <a:ext cx="3690938" cy="4016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5" name="Text Box 5"/>
          <p:cNvSpPr txBox="1">
            <a:spLocks noChangeArrowheads="1"/>
          </p:cNvSpPr>
          <p:nvPr/>
        </p:nvSpPr>
        <p:spPr bwMode="auto">
          <a:xfrm>
            <a:off x="163513" y="5551488"/>
            <a:ext cx="8816975" cy="104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2452" rIns="81639" bIns="42452"/>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2000" i="1">
                <a:solidFill>
                  <a:srgbClr val="000099"/>
                </a:solidFill>
              </a:rPr>
              <a:t>Our ability to differentiate spoken and musical sounds is based on the fact that our hearing splits up signals into frequencies, pitches and harmonics in such a way that spectral and temporal information can be mapped to the cortex very reliably.</a:t>
            </a:r>
          </a:p>
        </p:txBody>
      </p:sp>
    </p:spTree>
    <p:extLst>
      <p:ext uri="{BB962C8B-B14F-4D97-AF65-F5344CB8AC3E}">
        <p14:creationId xmlns:p14="http://schemas.microsoft.com/office/powerpoint/2010/main" val="11195869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http://psy2.ucsd.edu/~sanstis/Stuart_Anstis/Peripheral_Acuity_files/eye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25" y="127000"/>
            <a:ext cx="6321425" cy="666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8" name="Oval 6"/>
          <p:cNvSpPr>
            <a:spLocks noChangeArrowheads="1"/>
          </p:cNvSpPr>
          <p:nvPr/>
        </p:nvSpPr>
        <p:spPr bwMode="auto">
          <a:xfrm>
            <a:off x="5567363" y="3317875"/>
            <a:ext cx="155575" cy="15557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Tree>
    <p:extLst>
      <p:ext uri="{BB962C8B-B14F-4D97-AF65-F5344CB8AC3E}">
        <p14:creationId xmlns:p14="http://schemas.microsoft.com/office/powerpoint/2010/main" val="4188138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51558"/>
                                        </p:tgtEl>
                                        <p:attrNameLst>
                                          <p:attrName>style.visibility</p:attrName>
                                        </p:attrNameLst>
                                      </p:cBhvr>
                                      <p:to>
                                        <p:strVal val="visible"/>
                                      </p:to>
                                    </p:set>
                                    <p:anim calcmode="lin" valueType="num">
                                      <p:cBhvr>
                                        <p:cTn id="7" dur="1000" fill="hold"/>
                                        <p:tgtEl>
                                          <p:spTgt spid="151558"/>
                                        </p:tgtEl>
                                        <p:attrNameLst>
                                          <p:attrName>ppt_w</p:attrName>
                                        </p:attrNameLst>
                                      </p:cBhvr>
                                      <p:tavLst>
                                        <p:tav tm="0">
                                          <p:val>
                                            <p:fltVal val="0"/>
                                          </p:val>
                                        </p:tav>
                                        <p:tav tm="100000">
                                          <p:val>
                                            <p:strVal val="#ppt_w"/>
                                          </p:val>
                                        </p:tav>
                                      </p:tavLst>
                                    </p:anim>
                                    <p:anim calcmode="lin" valueType="num">
                                      <p:cBhvr>
                                        <p:cTn id="8" dur="1000" fill="hold"/>
                                        <p:tgtEl>
                                          <p:spTgt spid="151558"/>
                                        </p:tgtEl>
                                        <p:attrNameLst>
                                          <p:attrName>ppt_h</p:attrName>
                                        </p:attrNameLst>
                                      </p:cBhvr>
                                      <p:tavLst>
                                        <p:tav tm="0">
                                          <p:val>
                                            <p:fltVal val="0"/>
                                          </p:val>
                                        </p:tav>
                                        <p:tav tm="100000">
                                          <p:val>
                                            <p:strVal val="#ppt_h"/>
                                          </p:val>
                                        </p:tav>
                                      </p:tavLst>
                                    </p:anim>
                                    <p:anim calcmode="lin" valueType="num">
                                      <p:cBhvr>
                                        <p:cTn id="9" dur="1000" fill="hold"/>
                                        <p:tgtEl>
                                          <p:spTgt spid="15155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155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488950"/>
            <a:ext cx="6350000" cy="6178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5" name="Text Box 3"/>
          <p:cNvSpPr txBox="1">
            <a:spLocks noChangeArrowheads="1"/>
          </p:cNvSpPr>
          <p:nvPr/>
        </p:nvSpPr>
        <p:spPr bwMode="auto">
          <a:xfrm>
            <a:off x="193675" y="430213"/>
            <a:ext cx="5030788"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9" tIns="42452" rIns="81639" bIns="42452">
            <a:spAutoFit/>
          </a:bodyPr>
          <a:lstStyle>
            <a:lvl1pPr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Lst>
              <a:defRPr>
                <a:solidFill>
                  <a:schemeClr val="tx1"/>
                </a:solidFill>
                <a:latin typeface="Arial" pitchFamily="34" charset="0"/>
              </a:defRPr>
            </a:lvl5pPr>
            <a:lvl6pPr marL="25146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6pPr>
            <a:lvl7pPr marL="29718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7pPr>
            <a:lvl8pPr marL="34290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8pPr>
            <a:lvl9pPr marL="3886200" indent="-228600" defTabSz="40798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itchFamily="34" charset="0"/>
              </a:defRPr>
            </a:lvl9pPr>
          </a:lstStyle>
          <a:p>
            <a:pPr eaLnBrk="1">
              <a:lnSpc>
                <a:spcPct val="93000"/>
              </a:lnSpc>
              <a:buClr>
                <a:srgbClr val="000000"/>
              </a:buClr>
              <a:buSzPct val="45000"/>
              <a:buFont typeface="Wingdings" pitchFamily="2" charset="2"/>
              <a:buNone/>
            </a:pPr>
            <a:r>
              <a:rPr lang="en-GB" altLang="en-US" sz="3300" i="1">
                <a:solidFill>
                  <a:srgbClr val="000099"/>
                </a:solidFill>
              </a:rPr>
              <a:t>Visual cortex</a:t>
            </a:r>
          </a:p>
        </p:txBody>
      </p:sp>
    </p:spTree>
    <p:extLst>
      <p:ext uri="{BB962C8B-B14F-4D97-AF65-F5344CB8AC3E}">
        <p14:creationId xmlns:p14="http://schemas.microsoft.com/office/powerpoint/2010/main" val="32407287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9" descr="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036" y="4311556"/>
            <a:ext cx="7948968" cy="596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26122" y="2947921"/>
            <a:ext cx="4800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8" descr="Slide13"/>
          <p:cNvPicPr>
            <a:picLocks noChangeAspect="1" noChangeArrowheads="1"/>
          </p:cNvPicPr>
          <p:nvPr/>
        </p:nvPicPr>
        <p:blipFill rotWithShape="1">
          <a:blip r:embed="rId3">
            <a:extLst>
              <a:ext uri="{28A0092B-C50C-407E-A947-70E740481C1C}">
                <a14:useLocalDpi xmlns:a14="http://schemas.microsoft.com/office/drawing/2010/main" val="0"/>
              </a:ext>
            </a:extLst>
          </a:blip>
          <a:srcRect l="14170" t="29652" r="13674" b="20015"/>
          <a:stretch/>
        </p:blipFill>
        <p:spPr bwMode="auto">
          <a:xfrm>
            <a:off x="1300509" y="859812"/>
            <a:ext cx="6597838" cy="3451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07506"/>
            <a:ext cx="8229600" cy="1143000"/>
          </a:xfrm>
        </p:spPr>
        <p:txBody>
          <a:bodyPr/>
          <a:lstStyle/>
          <a:p>
            <a:r>
              <a:rPr lang="de-DE" dirty="0" smtClean="0"/>
              <a:t>Cortical magnification</a:t>
            </a:r>
            <a:endParaRPr lang="de-DE" dirty="0"/>
          </a:p>
        </p:txBody>
      </p:sp>
    </p:spTree>
    <p:extLst>
      <p:ext uri="{BB962C8B-B14F-4D97-AF65-F5344CB8AC3E}">
        <p14:creationId xmlns:p14="http://schemas.microsoft.com/office/powerpoint/2010/main" val="342180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Slide13"/>
          <p:cNvPicPr>
            <a:picLocks noChangeAspect="1" noChangeArrowheads="1"/>
          </p:cNvPicPr>
          <p:nvPr/>
        </p:nvPicPr>
        <p:blipFill rotWithShape="1">
          <a:blip r:embed="rId2">
            <a:extLst>
              <a:ext uri="{28A0092B-C50C-407E-A947-70E740481C1C}">
                <a14:useLocalDpi xmlns:a14="http://schemas.microsoft.com/office/drawing/2010/main" val="0"/>
              </a:ext>
            </a:extLst>
          </a:blip>
          <a:srcRect l="14170" t="29652" r="13674" b="20015"/>
          <a:stretch/>
        </p:blipFill>
        <p:spPr bwMode="auto">
          <a:xfrm>
            <a:off x="1300509" y="859812"/>
            <a:ext cx="6597838" cy="3451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328613" y="3919539"/>
            <a:ext cx="3438525" cy="263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5386388" y="3907633"/>
            <a:ext cx="3438525" cy="263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3780278" y="5212559"/>
            <a:ext cx="1638300" cy="0"/>
          </a:xfrm>
          <a:prstGeom prst="straightConnector1">
            <a:avLst/>
          </a:prstGeom>
          <a:ln w="38100">
            <a:tailEnd type="arrow"/>
          </a:ln>
        </p:spPr>
        <p:style>
          <a:lnRef idx="1">
            <a:schemeClr val="accent4"/>
          </a:lnRef>
          <a:fillRef idx="0">
            <a:schemeClr val="accent4"/>
          </a:fillRef>
          <a:effectRef idx="0">
            <a:schemeClr val="accent4"/>
          </a:effectRef>
          <a:fontRef idx="minor">
            <a:schemeClr val="tx1"/>
          </a:fontRef>
        </p:style>
      </p:cxnSp>
      <p:sp>
        <p:nvSpPr>
          <p:cNvPr id="8" name="TextBox 7"/>
          <p:cNvSpPr txBox="1"/>
          <p:nvPr/>
        </p:nvSpPr>
        <p:spPr>
          <a:xfrm>
            <a:off x="1513113" y="6488668"/>
            <a:ext cx="1069524" cy="369332"/>
          </a:xfrm>
          <a:prstGeom prst="rect">
            <a:avLst/>
          </a:prstGeom>
          <a:noFill/>
        </p:spPr>
        <p:txBody>
          <a:bodyPr wrap="none" rtlCol="0">
            <a:spAutoFit/>
          </a:bodyPr>
          <a:lstStyle/>
          <a:p>
            <a:r>
              <a:rPr lang="de-DE" dirty="0" smtClean="0"/>
              <a:t>Stimulus</a:t>
            </a:r>
            <a:endParaRPr lang="de-DE" dirty="0"/>
          </a:p>
        </p:txBody>
      </p:sp>
      <p:sp>
        <p:nvSpPr>
          <p:cNvPr id="11" name="TextBox 10"/>
          <p:cNvSpPr txBox="1"/>
          <p:nvPr/>
        </p:nvSpPr>
        <p:spPr>
          <a:xfrm>
            <a:off x="6057927" y="6488668"/>
            <a:ext cx="2095445" cy="369332"/>
          </a:xfrm>
          <a:prstGeom prst="rect">
            <a:avLst/>
          </a:prstGeom>
          <a:noFill/>
        </p:spPr>
        <p:txBody>
          <a:bodyPr wrap="none" rtlCol="0">
            <a:spAutoFit/>
          </a:bodyPr>
          <a:lstStyle/>
          <a:p>
            <a:r>
              <a:rPr lang="de-DE" dirty="0" smtClean="0"/>
              <a:t>Photography of V1</a:t>
            </a:r>
            <a:endParaRPr lang="de-DE" dirty="0"/>
          </a:p>
        </p:txBody>
      </p:sp>
      <p:sp>
        <p:nvSpPr>
          <p:cNvPr id="9" name="TextBox 8"/>
          <p:cNvSpPr txBox="1"/>
          <p:nvPr/>
        </p:nvSpPr>
        <p:spPr>
          <a:xfrm>
            <a:off x="3601221" y="4502168"/>
            <a:ext cx="1941557" cy="1200329"/>
          </a:xfrm>
          <a:prstGeom prst="rect">
            <a:avLst/>
          </a:prstGeom>
          <a:noFill/>
        </p:spPr>
        <p:txBody>
          <a:bodyPr wrap="none" rtlCol="0">
            <a:spAutoFit/>
          </a:bodyPr>
          <a:lstStyle/>
          <a:p>
            <a:pPr algn="ctr"/>
            <a:r>
              <a:rPr lang="de-DE" dirty="0" smtClean="0"/>
              <a:t>Radioactive</a:t>
            </a:r>
          </a:p>
          <a:p>
            <a:pPr algn="ctr"/>
            <a:r>
              <a:rPr lang="de-DE" dirty="0" smtClean="0"/>
              <a:t> 2-deoxy-glucose</a:t>
            </a:r>
          </a:p>
          <a:p>
            <a:pPr algn="ctr"/>
            <a:endParaRPr lang="de-DE" dirty="0"/>
          </a:p>
          <a:p>
            <a:pPr algn="ctr"/>
            <a:r>
              <a:rPr lang="de-DE" dirty="0" smtClean="0"/>
              <a:t>[Tootell 1982]</a:t>
            </a:r>
            <a:endParaRPr lang="de-DE" dirty="0"/>
          </a:p>
        </p:txBody>
      </p:sp>
      <p:sp>
        <p:nvSpPr>
          <p:cNvPr id="13" name="Title 1"/>
          <p:cNvSpPr>
            <a:spLocks noGrp="1"/>
          </p:cNvSpPr>
          <p:nvPr>
            <p:ph type="title"/>
          </p:nvPr>
        </p:nvSpPr>
        <p:spPr>
          <a:xfrm>
            <a:off x="457200" y="42622"/>
            <a:ext cx="8229600" cy="858126"/>
          </a:xfrm>
        </p:spPr>
        <p:txBody>
          <a:bodyPr/>
          <a:lstStyle/>
          <a:p>
            <a:r>
              <a:rPr lang="de-DE" dirty="0" smtClean="0"/>
              <a:t>Mapping from retina to V1</a:t>
            </a:r>
            <a:endParaRPr lang="de-DE" dirty="0"/>
          </a:p>
        </p:txBody>
      </p:sp>
    </p:spTree>
    <p:extLst>
      <p:ext uri="{BB962C8B-B14F-4D97-AF65-F5344CB8AC3E}">
        <p14:creationId xmlns:p14="http://schemas.microsoft.com/office/powerpoint/2010/main" val="164729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9"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2599</Words>
  <Application>Microsoft Office PowerPoint</Application>
  <PresentationFormat>画面に合わせる (4:3)</PresentationFormat>
  <Paragraphs>401</Paragraphs>
  <Slides>54</Slides>
  <Notes>38</Notes>
  <HiddenSlides>0</HiddenSlides>
  <MMClips>4</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54</vt:i4>
      </vt:variant>
    </vt:vector>
  </HeadingPairs>
  <TitlesOfParts>
    <vt:vector size="56" baseType="lpstr">
      <vt:lpstr>Default Design</vt:lpstr>
      <vt:lpstr>Objekt-Manager-Shellobjekt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Cortical magnification</vt:lpstr>
      <vt:lpstr>Mapping from retina to V1</vt:lpstr>
      <vt:lpstr>Mapping from retina to V1</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Ear</vt:lpstr>
      <vt:lpstr>Ear</vt:lpstr>
      <vt:lpstr>PowerPoint プレゼンテーション</vt:lpstr>
      <vt:lpstr>Resonance in the Ear: Cochlea</vt:lpstr>
      <vt:lpstr>Resonance in the Ear: Cochlea</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Orientation maps using SOM</dc:title>
  <dc:creator>Tomas</dc:creator>
  <cp:lastModifiedBy>Jie MEI</cp:lastModifiedBy>
  <cp:revision>54</cp:revision>
  <cp:lastPrinted>2017-12-11T01:30:38Z</cp:lastPrinted>
  <dcterms:created xsi:type="dcterms:W3CDTF">2009-01-07T15:42:35Z</dcterms:created>
  <dcterms:modified xsi:type="dcterms:W3CDTF">2017-12-11T01:30:46Z</dcterms:modified>
</cp:coreProperties>
</file>